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1065850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425013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1940604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3191093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134903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457975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54212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2234268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250368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2596700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7C8C2D7-5C96-4C7F-BC3C-F6B55E1D6FFE}" type="datetimeFigureOut">
              <a:rPr lang="es-CO" smtClean="0"/>
              <a:t>11/03/2012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F956660-1FBF-410A-9312-32B67D7E1572}" type="slidenum">
              <a:rPr lang="es-CO" smtClean="0"/>
              <a:t>‹Nº›</a:t>
            </a:fld>
            <a:endParaRPr lang="es-CO"/>
          </a:p>
        </p:txBody>
      </p:sp>
    </p:spTree>
    <p:extLst>
      <p:ext uri="{BB962C8B-B14F-4D97-AF65-F5344CB8AC3E}">
        <p14:creationId xmlns:p14="http://schemas.microsoft.com/office/powerpoint/2010/main" val="63349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8C2D7-5C96-4C7F-BC3C-F6B55E1D6FFE}" type="datetimeFigureOut">
              <a:rPr lang="es-CO" smtClean="0"/>
              <a:t>11/03/2012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56660-1FBF-410A-9312-32B67D7E1572}" type="slidenum">
              <a:rPr lang="es-CO" smtClean="0"/>
              <a:t>‹Nº›</a:t>
            </a:fld>
            <a:endParaRPr lang="es-CO"/>
          </a:p>
        </p:txBody>
      </p:sp>
    </p:spTree>
    <p:extLst>
      <p:ext uri="{BB962C8B-B14F-4D97-AF65-F5344CB8AC3E}">
        <p14:creationId xmlns:p14="http://schemas.microsoft.com/office/powerpoint/2010/main" val="3448832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rot="19552062">
            <a:off x="312842" y="2190615"/>
            <a:ext cx="8346772" cy="1754326"/>
          </a:xfrm>
          <a:prstGeom prst="rect">
            <a:avLst/>
          </a:prstGeom>
          <a:noFill/>
        </p:spPr>
        <p:txBody>
          <a:bodyPr wrap="none" lIns="91440" tIns="45720" rIns="91440" bIns="45720">
            <a:spAutoFit/>
          </a:bodyPr>
          <a:lstStyle/>
          <a:p>
            <a:pPr algn="ctr"/>
            <a:r>
              <a:rPr lang="es-E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NATALIA CASTRO D.</a:t>
            </a:r>
          </a:p>
          <a:p>
            <a:pPr algn="ctr"/>
            <a:r>
              <a:rPr lang="es-E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MAGALY CARDENAS L.</a:t>
            </a:r>
            <a:endParaRPr lang="es-E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sp>
        <p:nvSpPr>
          <p:cNvPr id="9" name="8 Rectángulo"/>
          <p:cNvSpPr/>
          <p:nvPr/>
        </p:nvSpPr>
        <p:spPr>
          <a:xfrm rot="20050420">
            <a:off x="7365032" y="5282784"/>
            <a:ext cx="1449436"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s-ES" sz="5400" b="1" cap="none" spc="0" dirty="0" smtClean="0">
                <a:ln/>
                <a:solidFill>
                  <a:schemeClr val="accent5">
                    <a:tint val="50000"/>
                    <a:satMod val="180000"/>
                  </a:schemeClr>
                </a:solidFill>
                <a:effectLst/>
              </a:rPr>
              <a:t>10-2</a:t>
            </a:r>
            <a:endParaRPr lang="es-ES" sz="5400" b="1" cap="none" spc="0" dirty="0">
              <a:ln/>
              <a:solidFill>
                <a:schemeClr val="accent5">
                  <a:tint val="50000"/>
                  <a:satMod val="180000"/>
                </a:schemeClr>
              </a:solidFill>
              <a:effectLst/>
            </a:endParaRPr>
          </a:p>
        </p:txBody>
      </p:sp>
    </p:spTree>
    <p:extLst>
      <p:ext uri="{BB962C8B-B14F-4D97-AF65-F5344CB8AC3E}">
        <p14:creationId xmlns:p14="http://schemas.microsoft.com/office/powerpoint/2010/main" val="1242672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tatic.betazeta.com/www.chw.net/up/2007/03/gabinete-590x4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4751" y="1484784"/>
            <a:ext cx="5619750" cy="4210050"/>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7513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218424" y="476672"/>
            <a:ext cx="7458031" cy="2677656"/>
          </a:xfrm>
          <a:prstGeom prst="rect">
            <a:avLst/>
          </a:prstGeom>
        </p:spPr>
        <p:txBody>
          <a:bodyPr wrap="square">
            <a:spAutoFit/>
          </a:bodyPr>
          <a:lstStyle/>
          <a:p>
            <a:pPr fontAlgn="base"/>
            <a:r>
              <a:rPr lang="es-CO" sz="2400" dirty="0">
                <a:solidFill>
                  <a:schemeClr val="bg1"/>
                </a:solidFill>
                <a:latin typeface="Cooper Std Black" pitchFamily="18" charset="0"/>
              </a:rPr>
              <a:t>Luego tenemos que poner los soportes para la placa.. </a:t>
            </a:r>
            <a:r>
              <a:rPr lang="es-CO" sz="2400" dirty="0">
                <a:solidFill>
                  <a:schemeClr val="bg1"/>
                </a:solidFill>
                <a:latin typeface="Cooper Std Black" pitchFamily="18" charset="0"/>
              </a:rPr>
              <a:t>p</a:t>
            </a:r>
            <a:r>
              <a:rPr lang="es-CO" sz="2400" dirty="0" smtClean="0">
                <a:solidFill>
                  <a:schemeClr val="bg1"/>
                </a:solidFill>
                <a:latin typeface="Cooper Std Black" pitchFamily="18" charset="0"/>
              </a:rPr>
              <a:t>uede </a:t>
            </a:r>
            <a:r>
              <a:rPr lang="es-CO" sz="2400" dirty="0">
                <a:solidFill>
                  <a:schemeClr val="bg1"/>
                </a:solidFill>
                <a:latin typeface="Cooper Std Black" pitchFamily="18" charset="0"/>
              </a:rPr>
              <a:t>variar </a:t>
            </a:r>
            <a:r>
              <a:rPr lang="es-CO" sz="2400" dirty="0" smtClean="0">
                <a:solidFill>
                  <a:schemeClr val="bg1"/>
                </a:solidFill>
                <a:latin typeface="Cooper Std Black" pitchFamily="18" charset="0"/>
              </a:rPr>
              <a:t>según </a:t>
            </a:r>
            <a:r>
              <a:rPr lang="es-CO" sz="2400" dirty="0">
                <a:solidFill>
                  <a:schemeClr val="bg1"/>
                </a:solidFill>
                <a:latin typeface="Cooper Std Black" pitchFamily="18" charset="0"/>
              </a:rPr>
              <a:t>el modelo del </a:t>
            </a:r>
            <a:r>
              <a:rPr lang="es-CO" sz="2400" dirty="0" smtClean="0">
                <a:solidFill>
                  <a:schemeClr val="bg1"/>
                </a:solidFill>
                <a:latin typeface="Cooper Std Black" pitchFamily="18" charset="0"/>
              </a:rPr>
              <a:t>gabinete.</a:t>
            </a:r>
            <a:r>
              <a:rPr lang="es-CO" sz="2400" dirty="0">
                <a:solidFill>
                  <a:schemeClr val="bg1"/>
                </a:solidFill>
                <a:latin typeface="Cooper Std Black" pitchFamily="18" charset="0"/>
              </a:rPr>
              <a:t/>
            </a:r>
            <a:br>
              <a:rPr lang="es-CO" sz="2400" dirty="0">
                <a:solidFill>
                  <a:schemeClr val="bg1"/>
                </a:solidFill>
                <a:latin typeface="Cooper Std Black" pitchFamily="18" charset="0"/>
              </a:rPr>
            </a:br>
            <a:r>
              <a:rPr lang="es-CO" sz="2400" dirty="0" smtClean="0">
                <a:solidFill>
                  <a:schemeClr val="bg1"/>
                </a:solidFill>
                <a:latin typeface="Cooper Std Black" pitchFamily="18" charset="0"/>
              </a:rPr>
              <a:t>Primero </a:t>
            </a:r>
            <a:r>
              <a:rPr lang="es-CO" sz="2400" dirty="0">
                <a:solidFill>
                  <a:schemeClr val="bg1"/>
                </a:solidFill>
                <a:latin typeface="Cooper Std Black" pitchFamily="18" charset="0"/>
              </a:rPr>
              <a:t>presenten la placa en el gabinete para saber bien donde poner los soportes.</a:t>
            </a:r>
            <a:br>
              <a:rPr lang="es-CO" sz="2400" dirty="0">
                <a:solidFill>
                  <a:schemeClr val="bg1"/>
                </a:solidFill>
                <a:latin typeface="Cooper Std Black" pitchFamily="18" charset="0"/>
              </a:rPr>
            </a:br>
            <a:r>
              <a:rPr lang="es-CO" sz="2400" dirty="0" smtClean="0">
                <a:solidFill>
                  <a:schemeClr val="bg1"/>
                </a:solidFill>
                <a:latin typeface="Cooper Std Black" pitchFamily="18" charset="0"/>
              </a:rPr>
              <a:t>gabinete </a:t>
            </a:r>
            <a:r>
              <a:rPr lang="es-CO" sz="2400" dirty="0">
                <a:solidFill>
                  <a:schemeClr val="bg1"/>
                </a:solidFill>
                <a:latin typeface="Cooper Std Black" pitchFamily="18" charset="0"/>
              </a:rPr>
              <a:t>esta es placa, placa este es gabinete</a:t>
            </a:r>
            <a:r>
              <a:rPr lang="es-CO" sz="2400" dirty="0" smtClean="0">
                <a:solidFill>
                  <a:schemeClr val="bg1"/>
                </a:solidFill>
                <a:latin typeface="Cooper Std Black" pitchFamily="18" charset="0"/>
              </a:rPr>
              <a:t>. </a:t>
            </a:r>
            <a:r>
              <a:rPr lang="es-CO" sz="2400" dirty="0">
                <a:solidFill>
                  <a:schemeClr val="bg1"/>
                </a:solidFill>
                <a:latin typeface="Cooper Std Black" pitchFamily="18" charset="0"/>
              </a:rPr>
              <a:t>ya </a:t>
            </a:r>
            <a:r>
              <a:rPr lang="es-CO" sz="2400" dirty="0" smtClean="0">
                <a:solidFill>
                  <a:schemeClr val="bg1"/>
                </a:solidFill>
                <a:latin typeface="Cooper Std Black" pitchFamily="18" charset="0"/>
              </a:rPr>
              <a:t>están presentados sconf </a:t>
            </a:r>
            <a:r>
              <a:rPr lang="es-CO" sz="2400" dirty="0">
                <a:solidFill>
                  <a:schemeClr val="bg1"/>
                </a:solidFill>
                <a:latin typeface="Cooper Std Black" pitchFamily="18" charset="0"/>
              </a:rPr>
              <a:t>)</a:t>
            </a:r>
          </a:p>
        </p:txBody>
      </p:sp>
      <p:pic>
        <p:nvPicPr>
          <p:cNvPr id="5122" name="Picture 2" descr="http://img.chw.net/sitio/guias/20061019/soportes_placa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401857"/>
            <a:ext cx="2232247" cy="2976329"/>
          </a:xfrm>
          <a:prstGeom prst="rect">
            <a:avLst/>
          </a:prstGeom>
          <a:noFill/>
          <a:effectLst>
            <a:glow rad="228600">
              <a:schemeClr val="accent5">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921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755576" y="476672"/>
            <a:ext cx="7416824" cy="707886"/>
          </a:xfrm>
          <a:prstGeom prst="rect">
            <a:avLst/>
          </a:prstGeom>
        </p:spPr>
        <p:txBody>
          <a:bodyPr wrap="square">
            <a:spAutoFit/>
          </a:bodyPr>
          <a:lstStyle/>
          <a:p>
            <a:r>
              <a:rPr lang="es-CO" sz="2000" dirty="0">
                <a:solidFill>
                  <a:schemeClr val="bg1"/>
                </a:solidFill>
                <a:latin typeface="Cooper Std Black" pitchFamily="18" charset="0"/>
              </a:rPr>
              <a:t>Traten de poner todos soportes que correspondan a la placa, para que quede firme en el </a:t>
            </a:r>
            <a:r>
              <a:rPr lang="es-CO" sz="2000" dirty="0" smtClean="0">
                <a:solidFill>
                  <a:schemeClr val="bg1"/>
                </a:solidFill>
                <a:latin typeface="Cooper Std Black" pitchFamily="18" charset="0"/>
              </a:rPr>
              <a:t>gabinete.</a:t>
            </a:r>
            <a:endParaRPr lang="es-CO" sz="2000" dirty="0">
              <a:solidFill>
                <a:schemeClr val="bg1"/>
              </a:solidFill>
              <a:latin typeface="Cooper Std Black" pitchFamily="18" charset="0"/>
            </a:endParaRPr>
          </a:p>
        </p:txBody>
      </p:sp>
      <p:sp>
        <p:nvSpPr>
          <p:cNvPr id="7" name="6 Rectángulo"/>
          <p:cNvSpPr/>
          <p:nvPr/>
        </p:nvSpPr>
        <p:spPr>
          <a:xfrm>
            <a:off x="683568" y="1484784"/>
            <a:ext cx="7920880" cy="1477328"/>
          </a:xfrm>
          <a:prstGeom prst="rect">
            <a:avLst/>
          </a:prstGeom>
        </p:spPr>
        <p:txBody>
          <a:bodyPr wrap="square">
            <a:spAutoFit/>
          </a:bodyPr>
          <a:lstStyle/>
          <a:p>
            <a:r>
              <a:rPr lang="es-CO" b="1" dirty="0">
                <a:solidFill>
                  <a:srgbClr val="FF0000"/>
                </a:solidFill>
                <a:latin typeface="Cooper Std Black" pitchFamily="18" charset="0"/>
              </a:rPr>
              <a:t>CONSEJO PARA EL ORDEN</a:t>
            </a:r>
            <a:r>
              <a:rPr lang="es-CO" dirty="0">
                <a:solidFill>
                  <a:srgbClr val="FF0000"/>
                </a:solidFill>
                <a:latin typeface="Cooper Std Black" pitchFamily="18" charset="0"/>
              </a:rPr>
              <a:t>: </a:t>
            </a:r>
            <a:r>
              <a:rPr lang="es-CO" dirty="0">
                <a:solidFill>
                  <a:schemeClr val="bg1"/>
                </a:solidFill>
                <a:latin typeface="Cooper Std Black" pitchFamily="18" charset="0"/>
              </a:rPr>
              <a:t>desde ya vean si es posible ordenar los cables que trae el gabinete, revisar en que lugar quedaran los conectores de la placa y tratar de acercar los cables al lugar que le corresponde. lo mejor que se puede hacer es pasar los cables por </a:t>
            </a:r>
            <a:r>
              <a:rPr lang="es-CO" dirty="0" smtClean="0">
                <a:solidFill>
                  <a:schemeClr val="bg1"/>
                </a:solidFill>
                <a:latin typeface="Cooper Std Black" pitchFamily="18" charset="0"/>
              </a:rPr>
              <a:t>atrás.</a:t>
            </a:r>
            <a:endParaRPr lang="es-CO" dirty="0">
              <a:solidFill>
                <a:schemeClr val="bg1"/>
              </a:solidFill>
              <a:latin typeface="Cooper Std Black" pitchFamily="18" charset="0"/>
            </a:endParaRPr>
          </a:p>
        </p:txBody>
      </p:sp>
      <p:pic>
        <p:nvPicPr>
          <p:cNvPr id="10242" name="Picture 2" descr="http://img.chw.net/sitio/guias/20061019/orden_atra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3464" y="3155227"/>
            <a:ext cx="2520279" cy="3360372"/>
          </a:xfrm>
          <a:prstGeom prst="rect">
            <a:avLst/>
          </a:prstGeom>
          <a:noFill/>
          <a:effectLst>
            <a:glow rad="228600">
              <a:schemeClr val="accent3">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379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38294" y="476672"/>
            <a:ext cx="8820472" cy="1200329"/>
          </a:xfrm>
          <a:prstGeom prst="rect">
            <a:avLst/>
          </a:prstGeom>
        </p:spPr>
        <p:txBody>
          <a:bodyPr wrap="square">
            <a:spAutoFit/>
          </a:bodyPr>
          <a:lstStyle/>
          <a:p>
            <a:r>
              <a:rPr lang="es-CO" dirty="0">
                <a:solidFill>
                  <a:schemeClr val="bg1"/>
                </a:solidFill>
                <a:latin typeface="Cooper Std Black" pitchFamily="18" charset="0"/>
              </a:rPr>
              <a:t> Los cables de la derecha son de USB y FIRE WIRE, hay un hoyito </a:t>
            </a:r>
            <a:r>
              <a:rPr lang="es-CO" dirty="0" smtClean="0">
                <a:solidFill>
                  <a:schemeClr val="bg1"/>
                </a:solidFill>
                <a:latin typeface="Cooper Std Black" pitchFamily="18" charset="0"/>
              </a:rPr>
              <a:t>ahí </a:t>
            </a:r>
            <a:r>
              <a:rPr lang="es-CO" dirty="0">
                <a:solidFill>
                  <a:schemeClr val="bg1"/>
                </a:solidFill>
                <a:latin typeface="Cooper Std Black" pitchFamily="18" charset="0"/>
              </a:rPr>
              <a:t>en el gabinete y salen justo donde deben conectarse a la placa, en este caso fue suerte que el gabinete tenga un hoyo </a:t>
            </a:r>
            <a:r>
              <a:rPr lang="es-CO" dirty="0" smtClean="0">
                <a:solidFill>
                  <a:schemeClr val="bg1"/>
                </a:solidFill>
                <a:latin typeface="Cooper Std Black" pitchFamily="18" charset="0"/>
              </a:rPr>
              <a:t>ahí, </a:t>
            </a:r>
            <a:r>
              <a:rPr lang="es-CO" dirty="0">
                <a:solidFill>
                  <a:schemeClr val="bg1"/>
                </a:solidFill>
                <a:latin typeface="Cooper Std Black" pitchFamily="18" charset="0"/>
              </a:rPr>
              <a:t>pero siempre hay como </a:t>
            </a:r>
            <a:r>
              <a:rPr lang="es-CO" dirty="0" smtClean="0">
                <a:solidFill>
                  <a:schemeClr val="bg1"/>
                </a:solidFill>
                <a:latin typeface="Cooper Std Black" pitchFamily="18" charset="0"/>
              </a:rPr>
              <a:t>ingeniárselas </a:t>
            </a:r>
            <a:r>
              <a:rPr lang="es-CO" dirty="0">
                <a:solidFill>
                  <a:schemeClr val="bg1"/>
                </a:solidFill>
                <a:latin typeface="Cooper Std Black" pitchFamily="18" charset="0"/>
              </a:rPr>
              <a:t>para tener todo ordenado.</a:t>
            </a:r>
            <a:endParaRPr lang="es-CO" dirty="0">
              <a:solidFill>
                <a:schemeClr val="bg1"/>
              </a:solidFill>
              <a:latin typeface="Cooper Std Black" pitchFamily="18" charset="0"/>
            </a:endParaRPr>
          </a:p>
        </p:txBody>
      </p:sp>
      <p:sp>
        <p:nvSpPr>
          <p:cNvPr id="5" name="4 Rectángulo"/>
          <p:cNvSpPr/>
          <p:nvPr/>
        </p:nvSpPr>
        <p:spPr>
          <a:xfrm>
            <a:off x="251520" y="1844824"/>
            <a:ext cx="7920880" cy="2031325"/>
          </a:xfrm>
          <a:prstGeom prst="rect">
            <a:avLst/>
          </a:prstGeom>
        </p:spPr>
        <p:txBody>
          <a:bodyPr wrap="square">
            <a:spAutoFit/>
          </a:bodyPr>
          <a:lstStyle/>
          <a:p>
            <a:pPr fontAlgn="base"/>
            <a:r>
              <a:rPr lang="es-CO" dirty="0">
                <a:solidFill>
                  <a:schemeClr val="bg1"/>
                </a:solidFill>
                <a:latin typeface="Cooper Std Black" pitchFamily="18" charset="0"/>
              </a:rPr>
              <a:t>Como ven, la distribución de los hoyitos para apernar la fuente solo permite que se ponga de una manera, no hay como confundirse.</a:t>
            </a:r>
          </a:p>
          <a:p>
            <a:pPr fontAlgn="base"/>
            <a:r>
              <a:rPr lang="es-CO" dirty="0">
                <a:solidFill>
                  <a:schemeClr val="bg1"/>
                </a:solidFill>
                <a:latin typeface="Cooper Std Black" pitchFamily="18" charset="0"/>
              </a:rPr>
              <a:t>Ya tenemos listos los soportes de la placa y la fuente de poder, ahora tenemos que poner la “latita” que viene con nuestra placa madre, y ojo que hay que ponerla desde adentro del gabinete.</a:t>
            </a:r>
          </a:p>
        </p:txBody>
      </p:sp>
      <p:pic>
        <p:nvPicPr>
          <p:cNvPr id="9218" name="Picture 2" descr="http://img.chw.net/sitio/guias/20061019/lata_trase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005064"/>
            <a:ext cx="3333750" cy="2500313"/>
          </a:xfrm>
          <a:prstGeom prst="rect">
            <a:avLst/>
          </a:prstGeom>
          <a:noFill/>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84939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611560" y="476672"/>
            <a:ext cx="7214120" cy="1477328"/>
          </a:xfrm>
          <a:prstGeom prst="rect">
            <a:avLst/>
          </a:prstGeom>
        </p:spPr>
        <p:txBody>
          <a:bodyPr wrap="square">
            <a:spAutoFit/>
          </a:bodyPr>
          <a:lstStyle/>
          <a:p>
            <a:r>
              <a:rPr lang="es-CO" dirty="0">
                <a:solidFill>
                  <a:schemeClr val="bg1"/>
                </a:solidFill>
                <a:latin typeface="Cooper Std Black" pitchFamily="18" charset="0"/>
              </a:rPr>
              <a:t>Ahora nos vamos a jugar con la placa. lo primero que pondremos es el procesador pero si la placa tiene </a:t>
            </a:r>
            <a:r>
              <a:rPr lang="es-CO" dirty="0" smtClean="0">
                <a:solidFill>
                  <a:schemeClr val="bg1"/>
                </a:solidFill>
                <a:latin typeface="Cooper Std Black" pitchFamily="18" charset="0"/>
              </a:rPr>
              <a:t>algún </a:t>
            </a:r>
            <a:r>
              <a:rPr lang="es-CO" dirty="0">
                <a:solidFill>
                  <a:schemeClr val="bg1"/>
                </a:solidFill>
                <a:latin typeface="Cooper Std Black" pitchFamily="18" charset="0"/>
              </a:rPr>
              <a:t>accesorio lo instalaremos antes. En este caso, la DFI Lanparty que estamos usando de ejemplo tiene un módulo de audio Karajan.</a:t>
            </a:r>
            <a:endParaRPr lang="es-CO" dirty="0">
              <a:solidFill>
                <a:schemeClr val="bg1"/>
              </a:solidFill>
              <a:latin typeface="Cooper Std Black" pitchFamily="18" charset="0"/>
            </a:endParaRPr>
          </a:p>
        </p:txBody>
      </p:sp>
      <p:pic>
        <p:nvPicPr>
          <p:cNvPr id="8194" name="Picture 2" descr="http://img.chw.net/sitio/guias/20061019/karaja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276872"/>
            <a:ext cx="3888432" cy="2916324"/>
          </a:xfrm>
          <a:prstGeom prst="rect">
            <a:avLst/>
          </a:prstGeom>
          <a:noFill/>
          <a:effectLst>
            <a:glow rad="228600">
              <a:schemeClr val="accent6">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678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323528" y="404664"/>
            <a:ext cx="8136904" cy="923330"/>
          </a:xfrm>
          <a:prstGeom prst="rect">
            <a:avLst/>
          </a:prstGeom>
        </p:spPr>
        <p:txBody>
          <a:bodyPr wrap="square">
            <a:spAutoFit/>
          </a:bodyPr>
          <a:lstStyle/>
          <a:p>
            <a:r>
              <a:rPr lang="es-CO" dirty="0">
                <a:solidFill>
                  <a:schemeClr val="bg1"/>
                </a:solidFill>
                <a:latin typeface="Cooper Std Black" pitchFamily="18" charset="0"/>
              </a:rPr>
              <a:t> Para instalar el procesador o CPU, fíjense en que éstos siempre tienen “marcas </a:t>
            </a:r>
            <a:r>
              <a:rPr lang="es-CO" dirty="0" smtClean="0">
                <a:solidFill>
                  <a:schemeClr val="bg1"/>
                </a:solidFill>
                <a:latin typeface="Cooper Std Black" pitchFamily="18" charset="0"/>
              </a:rPr>
              <a:t>guías” </a:t>
            </a:r>
            <a:r>
              <a:rPr lang="es-CO" dirty="0">
                <a:solidFill>
                  <a:schemeClr val="bg1"/>
                </a:solidFill>
                <a:latin typeface="Cooper Std Black" pitchFamily="18" charset="0"/>
              </a:rPr>
              <a:t>para saber cuál es la posición correcta a la hora de insertar el procesador en el socket.</a:t>
            </a:r>
            <a:endParaRPr lang="es-CO" dirty="0">
              <a:solidFill>
                <a:schemeClr val="bg1"/>
              </a:solidFill>
              <a:latin typeface="Cooper Std Black" pitchFamily="18" charset="0"/>
            </a:endParaRPr>
          </a:p>
        </p:txBody>
      </p:sp>
      <p:pic>
        <p:nvPicPr>
          <p:cNvPr id="7170" name="Picture 2" descr="http://img.chw.net/sitio/guias/20061019/montando_cp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098848"/>
            <a:ext cx="3120427" cy="234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289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907704" y="404664"/>
            <a:ext cx="3367332" cy="369332"/>
          </a:xfrm>
          <a:prstGeom prst="rect">
            <a:avLst/>
          </a:prstGeom>
        </p:spPr>
        <p:txBody>
          <a:bodyPr wrap="none">
            <a:spAutoFit/>
          </a:bodyPr>
          <a:lstStyle/>
          <a:p>
            <a:r>
              <a:rPr lang="es-CO" dirty="0">
                <a:solidFill>
                  <a:schemeClr val="bg1"/>
                </a:solidFill>
              </a:rPr>
              <a:t>Ahora vamos a poner el disipador</a:t>
            </a:r>
            <a:r>
              <a:rPr lang="es-CO" dirty="0"/>
              <a:t>.</a:t>
            </a:r>
            <a:endParaRPr lang="es-CO" dirty="0"/>
          </a:p>
        </p:txBody>
      </p:sp>
      <p:sp>
        <p:nvSpPr>
          <p:cNvPr id="5" name="4 Rectángulo"/>
          <p:cNvSpPr/>
          <p:nvPr/>
        </p:nvSpPr>
        <p:spPr>
          <a:xfrm>
            <a:off x="235465" y="1052736"/>
            <a:ext cx="8208912" cy="923330"/>
          </a:xfrm>
          <a:prstGeom prst="rect">
            <a:avLst/>
          </a:prstGeom>
        </p:spPr>
        <p:txBody>
          <a:bodyPr wrap="square">
            <a:spAutoFit/>
          </a:bodyPr>
          <a:lstStyle/>
          <a:p>
            <a:r>
              <a:rPr lang="es-CO" dirty="0">
                <a:solidFill>
                  <a:schemeClr val="bg1"/>
                </a:solidFill>
              </a:rPr>
              <a:t>Primero ponemos el adhesivo en uno de los soportes, pero solo usaremos el pegamento en la parte que quedara en el soporte, el otro lado quedara tal como está, ya que no queremos que eso quede pegado de por vida a nuestra placa.</a:t>
            </a:r>
            <a:endParaRPr lang="es-CO" dirty="0">
              <a:solidFill>
                <a:schemeClr val="bg1"/>
              </a:solidFill>
            </a:endParaRPr>
          </a:p>
        </p:txBody>
      </p:sp>
      <p:pic>
        <p:nvPicPr>
          <p:cNvPr id="6146" name="Picture 2" descr="http://img.chw.net/sitio/guias/20061019/typhoon_atr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420888"/>
            <a:ext cx="4032448" cy="3524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2778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17"/>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475656" y="404664"/>
            <a:ext cx="5958408" cy="646331"/>
          </a:xfrm>
          <a:prstGeom prst="rect">
            <a:avLst/>
          </a:prstGeom>
        </p:spPr>
        <p:txBody>
          <a:bodyPr wrap="square">
            <a:spAutoFit/>
          </a:bodyPr>
          <a:lstStyle/>
          <a:p>
            <a:r>
              <a:rPr lang="es-CO" dirty="0">
                <a:solidFill>
                  <a:schemeClr val="bg1"/>
                </a:solidFill>
                <a:latin typeface="Cooper Std Black" pitchFamily="18" charset="0"/>
              </a:rPr>
              <a:t>Luego ponemos los pernos de anclaje. sin golillas ni nada</a:t>
            </a:r>
            <a:r>
              <a:rPr lang="es-CO" dirty="0">
                <a:solidFill>
                  <a:schemeClr val="bg1"/>
                </a:solidFill>
              </a:rPr>
              <a:t>.</a:t>
            </a:r>
            <a:endParaRPr lang="es-CO" dirty="0">
              <a:solidFill>
                <a:schemeClr val="bg1"/>
              </a:solidFill>
            </a:endParaRPr>
          </a:p>
        </p:txBody>
      </p:sp>
      <p:pic>
        <p:nvPicPr>
          <p:cNvPr id="30722" name="Picture 2" descr="http://img.chw.net/sitio/guias/20061019/typhoon_atra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1089701"/>
            <a:ext cx="2687424" cy="2015568"/>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286000" y="3105835"/>
            <a:ext cx="4572000" cy="923330"/>
          </a:xfrm>
          <a:prstGeom prst="rect">
            <a:avLst/>
          </a:prstGeom>
        </p:spPr>
        <p:txBody>
          <a:bodyPr>
            <a:spAutoFit/>
          </a:bodyPr>
          <a:lstStyle/>
          <a:p>
            <a:r>
              <a:rPr lang="es-CO" dirty="0">
                <a:solidFill>
                  <a:schemeClr val="bg1"/>
                </a:solidFill>
                <a:latin typeface="Cooper Std Black" pitchFamily="18" charset="0"/>
              </a:rPr>
              <a:t>Montamos el disipador sobre el procesador, ponemos el soporte y lo apernamos.</a:t>
            </a:r>
            <a:endParaRPr lang="es-CO" dirty="0">
              <a:solidFill>
                <a:schemeClr val="bg1"/>
              </a:solidFill>
              <a:latin typeface="Cooper Std Black" pitchFamily="18" charset="0"/>
            </a:endParaRPr>
          </a:p>
        </p:txBody>
      </p:sp>
      <p:pic>
        <p:nvPicPr>
          <p:cNvPr id="30724" name="Picture 4" descr="http://img.chw.net/sitio/guias/20061019/typhoon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776" y="4149080"/>
            <a:ext cx="2725897" cy="2044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882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2" y="-745"/>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467544" y="836712"/>
            <a:ext cx="7908450" cy="3693319"/>
          </a:xfrm>
          <a:prstGeom prst="rect">
            <a:avLst/>
          </a:prstGeom>
        </p:spPr>
        <p:txBody>
          <a:bodyPr wrap="square">
            <a:spAutoFit/>
          </a:bodyPr>
          <a:lstStyle/>
          <a:p>
            <a:pPr fontAlgn="base"/>
            <a:r>
              <a:rPr lang="es-CO" dirty="0" smtClean="0">
                <a:solidFill>
                  <a:schemeClr val="bg1"/>
                </a:solidFill>
                <a:latin typeface="Cooper Std Black" pitchFamily="18" charset="0"/>
              </a:rPr>
              <a:t>La golilla y la tuerca no </a:t>
            </a:r>
            <a:r>
              <a:rPr lang="es-CO" dirty="0">
                <a:solidFill>
                  <a:schemeClr val="bg1"/>
                </a:solidFill>
                <a:latin typeface="Cooper Std Black" pitchFamily="18" charset="0"/>
              </a:rPr>
              <a:t>debe quedar suelta por que </a:t>
            </a:r>
            <a:r>
              <a:rPr lang="es-CO" dirty="0" smtClean="0">
                <a:solidFill>
                  <a:schemeClr val="bg1"/>
                </a:solidFill>
                <a:latin typeface="Cooper Std Black" pitchFamily="18" charset="0"/>
              </a:rPr>
              <a:t>bajaría </a:t>
            </a:r>
            <a:r>
              <a:rPr lang="es-CO" dirty="0">
                <a:solidFill>
                  <a:schemeClr val="bg1"/>
                </a:solidFill>
                <a:latin typeface="Cooper Std Black" pitchFamily="18" charset="0"/>
              </a:rPr>
              <a:t>el rendimiento del disipador ni tampoco demasiado apretada ya que </a:t>
            </a:r>
            <a:r>
              <a:rPr lang="es-CO" dirty="0" smtClean="0">
                <a:solidFill>
                  <a:schemeClr val="bg1"/>
                </a:solidFill>
                <a:latin typeface="Cooper Std Black" pitchFamily="18" charset="0"/>
              </a:rPr>
              <a:t>podría </a:t>
            </a:r>
            <a:r>
              <a:rPr lang="es-CO" dirty="0">
                <a:solidFill>
                  <a:schemeClr val="bg1"/>
                </a:solidFill>
                <a:latin typeface="Cooper Std Black" pitchFamily="18" charset="0"/>
              </a:rPr>
              <a:t>dañar algo.</a:t>
            </a:r>
          </a:p>
          <a:p>
            <a:pPr fontAlgn="base"/>
            <a:r>
              <a:rPr lang="es-CO" dirty="0">
                <a:solidFill>
                  <a:schemeClr val="bg1"/>
                </a:solidFill>
                <a:latin typeface="Cooper Std Black" pitchFamily="18" charset="0"/>
              </a:rPr>
              <a:t>Ya que esta listo el procesador con su disipador, instalaremos las memorias. Debemos ver que las memorias tienen “marcas </a:t>
            </a:r>
            <a:r>
              <a:rPr lang="es-CO" dirty="0" smtClean="0">
                <a:solidFill>
                  <a:schemeClr val="bg1"/>
                </a:solidFill>
                <a:latin typeface="Cooper Std Black" pitchFamily="18" charset="0"/>
              </a:rPr>
              <a:t>guías” </a:t>
            </a:r>
            <a:r>
              <a:rPr lang="es-CO" dirty="0">
                <a:solidFill>
                  <a:schemeClr val="bg1"/>
                </a:solidFill>
                <a:latin typeface="Cooper Std Black" pitchFamily="18" charset="0"/>
              </a:rPr>
              <a:t>como los procesadores, pero en este caso son unas muescas en la memoria</a:t>
            </a:r>
            <a:br>
              <a:rPr lang="es-CO" dirty="0">
                <a:solidFill>
                  <a:schemeClr val="bg1"/>
                </a:solidFill>
                <a:latin typeface="Cooper Std Black" pitchFamily="18" charset="0"/>
              </a:rPr>
            </a:br>
            <a:r>
              <a:rPr lang="es-CO" dirty="0" smtClean="0">
                <a:solidFill>
                  <a:schemeClr val="bg1"/>
                </a:solidFill>
                <a:latin typeface="Cooper Std Black" pitchFamily="18" charset="0"/>
              </a:rPr>
              <a:t>Cuánta </a:t>
            </a:r>
            <a:r>
              <a:rPr lang="es-CO" dirty="0">
                <a:solidFill>
                  <a:schemeClr val="bg1"/>
                </a:solidFill>
                <a:latin typeface="Cooper Std Black" pitchFamily="18" charset="0"/>
              </a:rPr>
              <a:t>fuerza aplicar, cómo y dónde, se muestra a continuación..</a:t>
            </a:r>
          </a:p>
          <a:p>
            <a:pPr fontAlgn="base"/>
            <a:r>
              <a:rPr lang="es-CO" dirty="0">
                <a:solidFill>
                  <a:schemeClr val="bg1"/>
                </a:solidFill>
                <a:latin typeface="Cooper Std Black" pitchFamily="18" charset="0"/>
              </a:rPr>
              <a:t>Ya montadas las memorias </a:t>
            </a:r>
            <a:r>
              <a:rPr lang="es-CO" dirty="0" smtClean="0">
                <a:solidFill>
                  <a:schemeClr val="bg1"/>
                </a:solidFill>
                <a:latin typeface="Cooper Std Black" pitchFamily="18" charset="0"/>
              </a:rPr>
              <a:t>deberían </a:t>
            </a:r>
            <a:r>
              <a:rPr lang="es-CO" dirty="0">
                <a:solidFill>
                  <a:schemeClr val="bg1"/>
                </a:solidFill>
                <a:latin typeface="Cooper Std Black" pitchFamily="18" charset="0"/>
              </a:rPr>
              <a:t>quedar </a:t>
            </a:r>
            <a:r>
              <a:rPr lang="es-CO" dirty="0" smtClean="0">
                <a:solidFill>
                  <a:schemeClr val="bg1"/>
                </a:solidFill>
                <a:latin typeface="Cooper Std Black" pitchFamily="18" charset="0"/>
              </a:rPr>
              <a:t>así.</a:t>
            </a:r>
            <a:endParaRPr lang="es-CO" dirty="0">
              <a:solidFill>
                <a:schemeClr val="bg1"/>
              </a:solidFill>
              <a:latin typeface="Cooper Std Black" pitchFamily="18" charset="0"/>
            </a:endParaRPr>
          </a:p>
          <a:p>
            <a:pPr fontAlgn="base"/>
            <a:r>
              <a:rPr lang="es-CO" dirty="0">
                <a:solidFill>
                  <a:schemeClr val="bg1"/>
                </a:solidFill>
                <a:latin typeface="Cooper Std Black" pitchFamily="18" charset="0"/>
              </a:rPr>
              <a:t>En la actualidad todas las placas soportan dual-</a:t>
            </a:r>
            <a:r>
              <a:rPr lang="es-CO" dirty="0" err="1">
                <a:solidFill>
                  <a:schemeClr val="bg1"/>
                </a:solidFill>
                <a:latin typeface="Cooper Std Black" pitchFamily="18" charset="0"/>
              </a:rPr>
              <a:t>channel</a:t>
            </a:r>
            <a:r>
              <a:rPr lang="es-CO" dirty="0">
                <a:solidFill>
                  <a:schemeClr val="bg1"/>
                </a:solidFill>
                <a:latin typeface="Cooper Std Black" pitchFamily="18" charset="0"/>
              </a:rPr>
              <a:t> y la manera de activarlo es poniendo las memorias en los slots del mismo color </a:t>
            </a:r>
            <a:r>
              <a:rPr lang="es-CO" dirty="0" smtClean="0">
                <a:solidFill>
                  <a:schemeClr val="bg1"/>
                </a:solidFill>
                <a:latin typeface="Cooper Std Black" pitchFamily="18" charset="0"/>
              </a:rPr>
              <a:t>esto dependiendo </a:t>
            </a:r>
            <a:r>
              <a:rPr lang="es-CO" dirty="0">
                <a:solidFill>
                  <a:schemeClr val="bg1"/>
                </a:solidFill>
                <a:latin typeface="Cooper Std Black" pitchFamily="18" charset="0"/>
              </a:rPr>
              <a:t>de la placa </a:t>
            </a:r>
            <a:r>
              <a:rPr lang="es-CO" dirty="0" smtClean="0">
                <a:solidFill>
                  <a:schemeClr val="bg1"/>
                </a:solidFill>
                <a:latin typeface="Cooper Std Black" pitchFamily="18" charset="0"/>
              </a:rPr>
              <a:t>madre</a:t>
            </a:r>
            <a:endParaRPr lang="es-CO" dirty="0">
              <a:solidFill>
                <a:schemeClr val="bg1"/>
              </a:solidFill>
              <a:latin typeface="Cooper Std Black" pitchFamily="18" charset="0"/>
            </a:endParaRPr>
          </a:p>
        </p:txBody>
      </p:sp>
      <p:pic>
        <p:nvPicPr>
          <p:cNvPr id="29698" name="Picture 2" descr="http://img.chw.net/sitio/guias/20061019/memori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4717732"/>
            <a:ext cx="3672408" cy="164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57344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5" y="-1458"/>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467544" y="404664"/>
            <a:ext cx="7200800" cy="646331"/>
          </a:xfrm>
          <a:prstGeom prst="rect">
            <a:avLst/>
          </a:prstGeom>
        </p:spPr>
        <p:txBody>
          <a:bodyPr wrap="square">
            <a:spAutoFit/>
          </a:bodyPr>
          <a:lstStyle/>
          <a:p>
            <a:r>
              <a:rPr lang="es-CO" dirty="0">
                <a:solidFill>
                  <a:schemeClr val="bg1"/>
                </a:solidFill>
                <a:latin typeface="Cooper Std Black" pitchFamily="18" charset="0"/>
              </a:rPr>
              <a:t>Con el procesador el disipador y las memorias listas vamos a poner la placa en el gabinete..</a:t>
            </a:r>
            <a:endParaRPr lang="es-CO" dirty="0">
              <a:solidFill>
                <a:schemeClr val="bg1"/>
              </a:solidFill>
              <a:latin typeface="Cooper Std Black" pitchFamily="18" charset="0"/>
            </a:endParaRPr>
          </a:p>
        </p:txBody>
      </p:sp>
      <p:pic>
        <p:nvPicPr>
          <p:cNvPr id="28674" name="Picture 2" descr="http://img.chw.net/sitio/guias/20061019/soportes_placa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120625"/>
            <a:ext cx="3240360" cy="2952328"/>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37634" y="4437112"/>
            <a:ext cx="8136904" cy="923330"/>
          </a:xfrm>
          <a:prstGeom prst="rect">
            <a:avLst/>
          </a:prstGeom>
        </p:spPr>
        <p:txBody>
          <a:bodyPr wrap="square">
            <a:spAutoFit/>
          </a:bodyPr>
          <a:lstStyle/>
          <a:p>
            <a:r>
              <a:rPr lang="es-CO" dirty="0">
                <a:solidFill>
                  <a:schemeClr val="bg1"/>
                </a:solidFill>
                <a:latin typeface="Cooper Std Black" pitchFamily="18" charset="0"/>
              </a:rPr>
              <a:t>Apernamos la placa al gabinete, no apretar los pernos de inmediato, solo sobreponerlos, una vez que todos los pernos calzen en su lugar dar el apriete </a:t>
            </a:r>
            <a:r>
              <a:rPr lang="es-CO" dirty="0" smtClean="0">
                <a:solidFill>
                  <a:schemeClr val="bg1"/>
                </a:solidFill>
                <a:latin typeface="Cooper Std Black" pitchFamily="18" charset="0"/>
              </a:rPr>
              <a:t>final.</a:t>
            </a:r>
            <a:endParaRPr lang="es-CO" dirty="0">
              <a:solidFill>
                <a:schemeClr val="bg1"/>
              </a:solidFill>
              <a:latin typeface="Cooper Std Black" pitchFamily="18" charset="0"/>
            </a:endParaRPr>
          </a:p>
        </p:txBody>
      </p:sp>
    </p:spTree>
    <p:extLst>
      <p:ext uri="{BB962C8B-B14F-4D97-AF65-F5344CB8AC3E}">
        <p14:creationId xmlns:p14="http://schemas.microsoft.com/office/powerpoint/2010/main" val="3985760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3 Título"/>
          <p:cNvSpPr>
            <a:spLocks noGrp="1"/>
          </p:cNvSpPr>
          <p:nvPr>
            <p:ph type="ctrTitle"/>
          </p:nvPr>
        </p:nvSpPr>
        <p:spPr>
          <a:xfrm>
            <a:off x="685800" y="476672"/>
            <a:ext cx="7772400" cy="1470025"/>
          </a:xfrm>
        </p:spPr>
        <p:txBody>
          <a:bodyPr>
            <a:normAutofit fontScale="90000"/>
          </a:bodyPr>
          <a:lstStyle/>
          <a:p>
            <a:r>
              <a:rPr lang="es-CO" dirty="0" smtClean="0">
                <a:solidFill>
                  <a:srgbClr val="FFFF00"/>
                </a:solidFill>
              </a:rPr>
              <a:t> </a:t>
            </a:r>
            <a:r>
              <a:rPr lang="es-CO" dirty="0">
                <a:solidFill>
                  <a:srgbClr val="FFFF00"/>
                </a:solidFill>
                <a:latin typeface="Broadway" pitchFamily="82" charset="0"/>
              </a:rPr>
              <a:t>normas de seguridad para la manipulación de dispositivos de Hardware</a:t>
            </a:r>
          </a:p>
        </p:txBody>
      </p:sp>
      <p:sp>
        <p:nvSpPr>
          <p:cNvPr id="5" name="4 Subtítulo"/>
          <p:cNvSpPr>
            <a:spLocks noGrp="1"/>
          </p:cNvSpPr>
          <p:nvPr>
            <p:ph type="subTitle" idx="1"/>
          </p:nvPr>
        </p:nvSpPr>
        <p:spPr>
          <a:xfrm>
            <a:off x="1115616" y="2204864"/>
            <a:ext cx="6624736" cy="5112568"/>
          </a:xfrm>
        </p:spPr>
        <p:txBody>
          <a:bodyPr>
            <a:normAutofit fontScale="47500" lnSpcReduction="20000"/>
          </a:bodyPr>
          <a:lstStyle/>
          <a:p>
            <a:pPr algn="l"/>
            <a:r>
              <a:rPr lang="es-CO" sz="4200" dirty="0">
                <a:solidFill>
                  <a:schemeClr val="bg1"/>
                </a:solidFill>
                <a:latin typeface="Cooper Std Black" pitchFamily="18" charset="0"/>
              </a:rPr>
              <a:t>· </a:t>
            </a:r>
            <a:r>
              <a:rPr lang="es-CO" sz="4200" dirty="0" smtClean="0">
                <a:solidFill>
                  <a:schemeClr val="bg1"/>
                </a:solidFill>
                <a:latin typeface="Cooper Std Black" pitchFamily="18" charset="0"/>
              </a:rPr>
              <a:t>nunca  </a:t>
            </a:r>
            <a:r>
              <a:rPr lang="es-CO" sz="4200" dirty="0">
                <a:solidFill>
                  <a:schemeClr val="bg1"/>
                </a:solidFill>
                <a:latin typeface="Cooper Std Black" pitchFamily="18" charset="0"/>
              </a:rPr>
              <a:t>tocar un componente "hardware" con estática, primero s</a:t>
            </a:r>
            <a:r>
              <a:rPr lang="es-CO" sz="4200" dirty="0" smtClean="0">
                <a:solidFill>
                  <a:schemeClr val="bg1"/>
                </a:solidFill>
                <a:latin typeface="Cooper Std Black" pitchFamily="18" charset="0"/>
              </a:rPr>
              <a:t>e tiene</a:t>
            </a:r>
          </a:p>
          <a:p>
            <a:pPr algn="l"/>
            <a:r>
              <a:rPr lang="es-CO" sz="4200" dirty="0" smtClean="0">
                <a:solidFill>
                  <a:schemeClr val="bg1"/>
                </a:solidFill>
                <a:latin typeface="Cooper Std Black" pitchFamily="18" charset="0"/>
              </a:rPr>
              <a:t> </a:t>
            </a:r>
            <a:r>
              <a:rPr lang="es-CO" sz="4200" dirty="0">
                <a:solidFill>
                  <a:schemeClr val="bg1"/>
                </a:solidFill>
                <a:latin typeface="Cooper Std Black" pitchFamily="18" charset="0"/>
              </a:rPr>
              <a:t>que quitar toda la estática agarrando algo de </a:t>
            </a:r>
            <a:r>
              <a:rPr lang="es-CO" sz="4200" dirty="0" smtClean="0">
                <a:solidFill>
                  <a:schemeClr val="bg1"/>
                </a:solidFill>
                <a:latin typeface="Cooper Std Black" pitchFamily="18" charset="0"/>
              </a:rPr>
              <a:t>metal o de madera.</a:t>
            </a:r>
            <a:br>
              <a:rPr lang="es-CO" sz="4200" dirty="0" smtClean="0">
                <a:solidFill>
                  <a:schemeClr val="bg1"/>
                </a:solidFill>
                <a:latin typeface="Cooper Std Black" pitchFamily="18" charset="0"/>
              </a:rPr>
            </a:br>
            <a:r>
              <a:rPr lang="es-CO" sz="4200" dirty="0" smtClean="0">
                <a:solidFill>
                  <a:schemeClr val="bg1"/>
                </a:solidFill>
                <a:latin typeface="Cooper Std Black" pitchFamily="18" charset="0"/>
              </a:rPr>
              <a:t/>
            </a:r>
            <a:br>
              <a:rPr lang="es-CO" sz="4200" dirty="0" smtClean="0">
                <a:solidFill>
                  <a:schemeClr val="bg1"/>
                </a:solidFill>
                <a:latin typeface="Cooper Std Black" pitchFamily="18" charset="0"/>
              </a:rPr>
            </a:br>
            <a:r>
              <a:rPr lang="es-CO" sz="4200" dirty="0">
                <a:solidFill>
                  <a:schemeClr val="bg1"/>
                </a:solidFill>
                <a:latin typeface="Cooper Std Black" pitchFamily="18" charset="0"/>
              </a:rPr>
              <a:t>· Que la motherboard </a:t>
            </a:r>
            <a:r>
              <a:rPr lang="es-CO" sz="4200" dirty="0" smtClean="0">
                <a:solidFill>
                  <a:schemeClr val="bg1"/>
                </a:solidFill>
                <a:latin typeface="Cooper Std Black" pitchFamily="18" charset="0"/>
              </a:rPr>
              <a:t>no toque </a:t>
            </a:r>
            <a:r>
              <a:rPr lang="es-CO" sz="4200" dirty="0">
                <a:solidFill>
                  <a:schemeClr val="bg1"/>
                </a:solidFill>
                <a:latin typeface="Cooper Std Black" pitchFamily="18" charset="0"/>
              </a:rPr>
              <a:t>al gabinete "</a:t>
            </a:r>
            <a:r>
              <a:rPr lang="es-CO" sz="4200" dirty="0" smtClean="0">
                <a:solidFill>
                  <a:schemeClr val="bg1"/>
                </a:solidFill>
                <a:latin typeface="Cooper Std Black" pitchFamily="18" charset="0"/>
              </a:rPr>
              <a:t>Metal” </a:t>
            </a:r>
            <a:r>
              <a:rPr lang="es-CO" sz="4200" dirty="0">
                <a:solidFill>
                  <a:schemeClr val="bg1"/>
                </a:solidFill>
                <a:latin typeface="Cooper Std Black" pitchFamily="18" charset="0"/>
              </a:rPr>
              <a:t>porque puede tener energía en algún lado y quemarse.</a:t>
            </a:r>
            <a:r>
              <a:rPr lang="es-CO" sz="4200" dirty="0" smtClean="0">
                <a:solidFill>
                  <a:schemeClr val="bg1"/>
                </a:solidFill>
                <a:latin typeface="Cooper Std Black" pitchFamily="18" charset="0"/>
              </a:rPr>
              <a:t/>
            </a:r>
            <a:br>
              <a:rPr lang="es-CO" sz="4200" dirty="0" smtClean="0">
                <a:solidFill>
                  <a:schemeClr val="bg1"/>
                </a:solidFill>
                <a:latin typeface="Cooper Std Black" pitchFamily="18" charset="0"/>
              </a:rPr>
            </a:br>
            <a:r>
              <a:rPr lang="es-CO" sz="4200" dirty="0" smtClean="0">
                <a:solidFill>
                  <a:schemeClr val="bg1"/>
                </a:solidFill>
                <a:latin typeface="Cooper Std Black" pitchFamily="18" charset="0"/>
              </a:rPr>
              <a:t/>
            </a:r>
            <a:br>
              <a:rPr lang="es-CO" sz="4200" dirty="0" smtClean="0">
                <a:solidFill>
                  <a:schemeClr val="bg1"/>
                </a:solidFill>
                <a:latin typeface="Cooper Std Black" pitchFamily="18" charset="0"/>
              </a:rPr>
            </a:br>
            <a:r>
              <a:rPr lang="es-CO" sz="4200" dirty="0" smtClean="0">
                <a:solidFill>
                  <a:schemeClr val="bg1"/>
                </a:solidFill>
                <a:latin typeface="Cooper Std Black" pitchFamily="18" charset="0"/>
              </a:rPr>
              <a:t/>
            </a:r>
            <a:br>
              <a:rPr lang="es-CO" sz="4200" dirty="0" smtClean="0">
                <a:solidFill>
                  <a:schemeClr val="bg1"/>
                </a:solidFill>
                <a:latin typeface="Cooper Std Black" pitchFamily="18" charset="0"/>
              </a:rPr>
            </a:br>
            <a:r>
              <a:rPr lang="es-CO" sz="4200" dirty="0" smtClean="0">
                <a:solidFill>
                  <a:schemeClr val="bg1"/>
                </a:solidFill>
                <a:latin typeface="Cooper Std Black" pitchFamily="18" charset="0"/>
              </a:rPr>
              <a:t>·nunca manipular un dispositivo hardware si esta conectado.</a:t>
            </a:r>
          </a:p>
          <a:p>
            <a:pPr algn="l"/>
            <a:r>
              <a:rPr lang="es-CO" sz="4200" dirty="0" smtClean="0">
                <a:solidFill>
                  <a:schemeClr val="bg1"/>
                </a:solidFill>
                <a:latin typeface="Cooper Std Black" pitchFamily="18" charset="0"/>
              </a:rPr>
              <a:t/>
            </a:r>
            <a:br>
              <a:rPr lang="es-CO" sz="4200" dirty="0" smtClean="0">
                <a:solidFill>
                  <a:schemeClr val="bg1"/>
                </a:solidFill>
                <a:latin typeface="Cooper Std Black" pitchFamily="18" charset="0"/>
              </a:rPr>
            </a:br>
            <a:r>
              <a:rPr lang="es-CO" sz="4200" dirty="0">
                <a:solidFill>
                  <a:schemeClr val="bg1"/>
                </a:solidFill>
                <a:latin typeface="Cooper Std Black" pitchFamily="18" charset="0"/>
              </a:rPr>
              <a:t>No desconecte o conecte nada en el computador mientras este </a:t>
            </a:r>
            <a:r>
              <a:rPr lang="es-CO" sz="4200" dirty="0" smtClean="0">
                <a:solidFill>
                  <a:schemeClr val="bg1"/>
                </a:solidFill>
                <a:latin typeface="Cooper Std Black" pitchFamily="18" charset="0"/>
              </a:rPr>
              <a:t>está encendido</a:t>
            </a:r>
            <a:r>
              <a:rPr lang="es-CO" sz="4200" dirty="0">
                <a:solidFill>
                  <a:schemeClr val="bg1"/>
                </a:solidFill>
                <a:latin typeface="Cooper Std Black" pitchFamily="18" charset="0"/>
              </a:rPr>
              <a:t>, podría quemar alguna pieza</a:t>
            </a:r>
            <a:r>
              <a:rPr lang="es-CO" sz="4200" dirty="0" smtClean="0">
                <a:solidFill>
                  <a:schemeClr val="bg1"/>
                </a:solidFill>
                <a:latin typeface="Cooper Std Black" pitchFamily="18" charset="0"/>
              </a:rPr>
              <a:t>.</a:t>
            </a:r>
          </a:p>
          <a:p>
            <a:endParaRPr lang="es-CO" sz="3800" dirty="0">
              <a:solidFill>
                <a:schemeClr val="bg1"/>
              </a:solidFill>
              <a:latin typeface="Cooper Std Black" pitchFamily="18" charset="0"/>
            </a:endParaRPr>
          </a:p>
          <a:p>
            <a:r>
              <a:rPr lang="es-CO" dirty="0" smtClean="0"/>
              <a:t/>
            </a:r>
            <a:br>
              <a:rPr lang="es-CO" dirty="0" smtClean="0"/>
            </a:br>
            <a:r>
              <a:rPr lang="es-CO" dirty="0" smtClean="0"/>
              <a:t/>
            </a:r>
            <a:br>
              <a:rPr lang="es-CO" dirty="0" smtClean="0"/>
            </a:br>
            <a:endParaRPr lang="es-CO" dirty="0"/>
          </a:p>
        </p:txBody>
      </p:sp>
    </p:spTree>
    <p:extLst>
      <p:ext uri="{BB962C8B-B14F-4D97-AF65-F5344CB8AC3E}">
        <p14:creationId xmlns:p14="http://schemas.microsoft.com/office/powerpoint/2010/main" val="10530705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7650" name="Picture 2" descr="http://img.chw.net/sitio/guias/20061019/soportes_placa_apernand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620688"/>
            <a:ext cx="4032449" cy="217084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899592" y="2967335"/>
            <a:ext cx="6840760" cy="923330"/>
          </a:xfrm>
          <a:prstGeom prst="rect">
            <a:avLst/>
          </a:prstGeom>
        </p:spPr>
        <p:txBody>
          <a:bodyPr wrap="square">
            <a:spAutoFit/>
          </a:bodyPr>
          <a:lstStyle/>
          <a:p>
            <a:r>
              <a:rPr lang="es-CO" dirty="0">
                <a:solidFill>
                  <a:schemeClr val="bg1"/>
                </a:solidFill>
                <a:latin typeface="Cooper Std Black" pitchFamily="18" charset="0"/>
              </a:rPr>
              <a:t>Apernada la placa procedemos a conectar los cables a la placa, empezando por el conector ATX que en este caso es de 24 pines.</a:t>
            </a:r>
            <a:endParaRPr lang="es-CO" dirty="0">
              <a:solidFill>
                <a:schemeClr val="bg1"/>
              </a:solidFill>
              <a:latin typeface="Cooper Std Black" pitchFamily="18" charset="0"/>
            </a:endParaRPr>
          </a:p>
        </p:txBody>
      </p:sp>
      <p:pic>
        <p:nvPicPr>
          <p:cNvPr id="27652" name="Picture 4" descr="http://img.chw.net/sitio/guias/20061019/AT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5138" y="3873731"/>
            <a:ext cx="3309667" cy="248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916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979712" y="404664"/>
            <a:ext cx="3735318" cy="369332"/>
          </a:xfrm>
          <a:prstGeom prst="rect">
            <a:avLst/>
          </a:prstGeom>
        </p:spPr>
        <p:txBody>
          <a:bodyPr wrap="none">
            <a:spAutoFit/>
          </a:bodyPr>
          <a:lstStyle/>
          <a:p>
            <a:r>
              <a:rPr lang="es-CO" dirty="0">
                <a:solidFill>
                  <a:schemeClr val="bg1"/>
                </a:solidFill>
                <a:latin typeface="Cooper Std Black" pitchFamily="18" charset="0"/>
              </a:rPr>
              <a:t>Luego el conector de 4 pines.</a:t>
            </a:r>
            <a:endParaRPr lang="es-CO" dirty="0">
              <a:solidFill>
                <a:schemeClr val="bg1"/>
              </a:solidFill>
              <a:latin typeface="Cooper Std Black" pitchFamily="18" charset="0"/>
            </a:endParaRPr>
          </a:p>
        </p:txBody>
      </p:sp>
      <p:pic>
        <p:nvPicPr>
          <p:cNvPr id="26626" name="Picture 2" descr="http://img.chw.net/sitio/guias/20061019/4pi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052736"/>
            <a:ext cx="3816424" cy="2862318"/>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079612" y="4437112"/>
            <a:ext cx="6984776" cy="1477328"/>
          </a:xfrm>
          <a:prstGeom prst="rect">
            <a:avLst/>
          </a:prstGeom>
        </p:spPr>
        <p:txBody>
          <a:bodyPr wrap="square">
            <a:spAutoFit/>
          </a:bodyPr>
          <a:lstStyle/>
          <a:p>
            <a:r>
              <a:rPr lang="es-CO" dirty="0">
                <a:solidFill>
                  <a:schemeClr val="bg1"/>
                </a:solidFill>
                <a:latin typeface="Cooper Std Black" pitchFamily="18" charset="0"/>
              </a:rPr>
              <a:t>En este caso, el gabinete tiene el cable de audio frontal con el conector completo en una sola pieza, en otros casos el conector “AC’97″ viene separado, para conectarlo correctamente hay que ver el manual de la placa madre.</a:t>
            </a:r>
            <a:endParaRPr lang="es-CO" dirty="0">
              <a:solidFill>
                <a:schemeClr val="bg1"/>
              </a:solidFill>
              <a:latin typeface="Cooper Std Black" pitchFamily="18" charset="0"/>
            </a:endParaRPr>
          </a:p>
        </p:txBody>
      </p:sp>
    </p:spTree>
    <p:extLst>
      <p:ext uri="{BB962C8B-B14F-4D97-AF65-F5344CB8AC3E}">
        <p14:creationId xmlns:p14="http://schemas.microsoft.com/office/powerpoint/2010/main" val="35345620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298"/>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5602" name="Picture 2" descr="http://img.chw.net/sitio/guias/20061019/audi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52684"/>
            <a:ext cx="4101755" cy="3076316"/>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547664" y="4088789"/>
            <a:ext cx="6521151" cy="923330"/>
          </a:xfrm>
          <a:prstGeom prst="rect">
            <a:avLst/>
          </a:prstGeom>
        </p:spPr>
        <p:txBody>
          <a:bodyPr wrap="square">
            <a:spAutoFit/>
          </a:bodyPr>
          <a:lstStyle/>
          <a:p>
            <a:r>
              <a:rPr lang="es-CO" dirty="0">
                <a:solidFill>
                  <a:schemeClr val="bg1"/>
                </a:solidFill>
                <a:latin typeface="Cooper Std Black" pitchFamily="18" charset="0"/>
              </a:rPr>
              <a:t>Conectando ventilador frontal y panel </a:t>
            </a:r>
            <a:r>
              <a:rPr lang="es-CO" dirty="0" smtClean="0">
                <a:solidFill>
                  <a:schemeClr val="bg1"/>
                </a:solidFill>
                <a:latin typeface="Cooper Std Black" pitchFamily="18" charset="0"/>
              </a:rPr>
              <a:t>frontal. Hay que ir tratando siempre que los cables </a:t>
            </a:r>
            <a:r>
              <a:rPr lang="es-CO" dirty="0" smtClean="0">
                <a:latin typeface="Cooper Std Black" pitchFamily="18" charset="0"/>
              </a:rPr>
              <a:t>.</a:t>
            </a:r>
            <a:r>
              <a:rPr lang="es-CO" dirty="0" smtClean="0">
                <a:solidFill>
                  <a:schemeClr val="bg1"/>
                </a:solidFill>
                <a:latin typeface="Cooper Std Black" pitchFamily="18" charset="0"/>
              </a:rPr>
              <a:t>queden ordenados.</a:t>
            </a:r>
            <a:endParaRPr lang="es-CO" dirty="0">
              <a:latin typeface="Cooper Std Black" pitchFamily="18" charset="0"/>
            </a:endParaRPr>
          </a:p>
        </p:txBody>
      </p:sp>
    </p:spTree>
    <p:extLst>
      <p:ext uri="{BB962C8B-B14F-4D97-AF65-F5344CB8AC3E}">
        <p14:creationId xmlns:p14="http://schemas.microsoft.com/office/powerpoint/2010/main" val="3128973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491627" y="476672"/>
            <a:ext cx="8208912" cy="4524315"/>
          </a:xfrm>
          <a:prstGeom prst="rect">
            <a:avLst/>
          </a:prstGeom>
        </p:spPr>
        <p:txBody>
          <a:bodyPr wrap="square">
            <a:spAutoFit/>
          </a:bodyPr>
          <a:lstStyle/>
          <a:p>
            <a:pPr fontAlgn="base"/>
            <a:r>
              <a:rPr lang="es-CO" dirty="0">
                <a:solidFill>
                  <a:schemeClr val="bg1"/>
                </a:solidFill>
                <a:latin typeface="Cooper Std Black" pitchFamily="18" charset="0"/>
              </a:rPr>
              <a:t>Ya que el panel frontal varia en cada placa para conectarlo deben usar el manual de su placa madre, </a:t>
            </a:r>
            <a:r>
              <a:rPr lang="es-CO" dirty="0" smtClean="0">
                <a:solidFill>
                  <a:schemeClr val="bg1"/>
                </a:solidFill>
                <a:latin typeface="Cooper Std Black" pitchFamily="18" charset="0"/>
              </a:rPr>
              <a:t>ahí </a:t>
            </a:r>
            <a:r>
              <a:rPr lang="es-CO" dirty="0">
                <a:solidFill>
                  <a:schemeClr val="bg1"/>
                </a:solidFill>
                <a:latin typeface="Cooper Std Black" pitchFamily="18" charset="0"/>
              </a:rPr>
              <a:t>indica el orden correcto de los cables</a:t>
            </a:r>
            <a:br>
              <a:rPr lang="es-CO" dirty="0">
                <a:solidFill>
                  <a:schemeClr val="bg1"/>
                </a:solidFill>
                <a:latin typeface="Cooper Std Black" pitchFamily="18" charset="0"/>
              </a:rPr>
            </a:br>
            <a:r>
              <a:rPr lang="es-CO" dirty="0">
                <a:solidFill>
                  <a:schemeClr val="bg1"/>
                </a:solidFill>
                <a:latin typeface="Cooper Std Black" pitchFamily="18" charset="0"/>
              </a:rPr>
              <a:t>en el panel frontal </a:t>
            </a:r>
            <a:r>
              <a:rPr lang="es-CO" dirty="0" smtClean="0">
                <a:solidFill>
                  <a:schemeClr val="bg1"/>
                </a:solidFill>
                <a:latin typeface="Cooper Std Black" pitchFamily="18" charset="0"/>
              </a:rPr>
              <a:t>están </a:t>
            </a:r>
            <a:r>
              <a:rPr lang="es-CO" dirty="0">
                <a:solidFill>
                  <a:schemeClr val="bg1"/>
                </a:solidFill>
                <a:latin typeface="Cooper Std Black" pitchFamily="18" charset="0"/>
              </a:rPr>
              <a:t>las conexiones para:</a:t>
            </a:r>
            <a:br>
              <a:rPr lang="es-CO" dirty="0">
                <a:solidFill>
                  <a:schemeClr val="bg1"/>
                </a:solidFill>
                <a:latin typeface="Cooper Std Black" pitchFamily="18" charset="0"/>
              </a:rPr>
            </a:br>
            <a:r>
              <a:rPr lang="es-CO" dirty="0">
                <a:solidFill>
                  <a:schemeClr val="bg1"/>
                </a:solidFill>
                <a:latin typeface="Cooper Std Black" pitchFamily="18" charset="0"/>
              </a:rPr>
              <a:t>- Luz de uso del disco duro</a:t>
            </a:r>
            <a:br>
              <a:rPr lang="es-CO" dirty="0">
                <a:solidFill>
                  <a:schemeClr val="bg1"/>
                </a:solidFill>
                <a:latin typeface="Cooper Std Black" pitchFamily="18" charset="0"/>
              </a:rPr>
            </a:br>
            <a:r>
              <a:rPr lang="es-CO" dirty="0">
                <a:solidFill>
                  <a:schemeClr val="bg1"/>
                </a:solidFill>
                <a:latin typeface="Cooper Std Black" pitchFamily="18" charset="0"/>
              </a:rPr>
              <a:t>- Luz de encendido</a:t>
            </a:r>
            <a:br>
              <a:rPr lang="es-CO" dirty="0">
                <a:solidFill>
                  <a:schemeClr val="bg1"/>
                </a:solidFill>
                <a:latin typeface="Cooper Std Black" pitchFamily="18" charset="0"/>
              </a:rPr>
            </a:br>
            <a:r>
              <a:rPr lang="es-CO" dirty="0">
                <a:solidFill>
                  <a:schemeClr val="bg1"/>
                </a:solidFill>
                <a:latin typeface="Cooper Std Black" pitchFamily="18" charset="0"/>
              </a:rPr>
              <a:t>- Conector “reset”</a:t>
            </a:r>
            <a:br>
              <a:rPr lang="es-CO" dirty="0">
                <a:solidFill>
                  <a:schemeClr val="bg1"/>
                </a:solidFill>
                <a:latin typeface="Cooper Std Black" pitchFamily="18" charset="0"/>
              </a:rPr>
            </a:br>
            <a:r>
              <a:rPr lang="es-CO" dirty="0">
                <a:solidFill>
                  <a:schemeClr val="bg1"/>
                </a:solidFill>
                <a:latin typeface="Cooper Std Black" pitchFamily="18" charset="0"/>
              </a:rPr>
              <a:t>- Conector </a:t>
            </a:r>
            <a:r>
              <a:rPr lang="es-CO" dirty="0" smtClean="0">
                <a:solidFill>
                  <a:schemeClr val="bg1"/>
                </a:solidFill>
                <a:latin typeface="Cooper Std Black" pitchFamily="18" charset="0"/>
              </a:rPr>
              <a:t>“Power”</a:t>
            </a:r>
            <a:r>
              <a:rPr lang="es-CO" dirty="0">
                <a:solidFill>
                  <a:schemeClr val="bg1"/>
                </a:solidFill>
                <a:latin typeface="Cooper Std Black" pitchFamily="18" charset="0"/>
              </a:rPr>
              <a:t/>
            </a:r>
            <a:br>
              <a:rPr lang="es-CO" dirty="0">
                <a:solidFill>
                  <a:schemeClr val="bg1"/>
                </a:solidFill>
                <a:latin typeface="Cooper Std Black" pitchFamily="18" charset="0"/>
              </a:rPr>
            </a:br>
            <a:r>
              <a:rPr lang="es-CO" dirty="0">
                <a:solidFill>
                  <a:schemeClr val="bg1"/>
                </a:solidFill>
                <a:latin typeface="Cooper Std Black" pitchFamily="18" charset="0"/>
              </a:rPr>
              <a:t>- Conector “speaker” (parlante del gabinete)</a:t>
            </a:r>
            <a:br>
              <a:rPr lang="es-CO" dirty="0">
                <a:solidFill>
                  <a:schemeClr val="bg1"/>
                </a:solidFill>
                <a:latin typeface="Cooper Std Black" pitchFamily="18" charset="0"/>
              </a:rPr>
            </a:br>
            <a:r>
              <a:rPr lang="es-CO" dirty="0" smtClean="0">
                <a:solidFill>
                  <a:schemeClr val="bg1"/>
                </a:solidFill>
                <a:latin typeface="Cooper Std Black" pitchFamily="18" charset="0"/>
              </a:rPr>
              <a:t>Una </a:t>
            </a:r>
            <a:r>
              <a:rPr lang="es-CO" dirty="0">
                <a:solidFill>
                  <a:schemeClr val="bg1"/>
                </a:solidFill>
                <a:latin typeface="Cooper Std Black" pitchFamily="18" charset="0"/>
              </a:rPr>
              <a:t>vez que todos los cables de poder y el panel frontal </a:t>
            </a:r>
            <a:r>
              <a:rPr lang="es-CO" dirty="0" smtClean="0">
                <a:solidFill>
                  <a:schemeClr val="bg1"/>
                </a:solidFill>
                <a:latin typeface="Cooper Std Black" pitchFamily="18" charset="0"/>
              </a:rPr>
              <a:t>están </a:t>
            </a:r>
            <a:r>
              <a:rPr lang="es-CO" dirty="0">
                <a:solidFill>
                  <a:schemeClr val="bg1"/>
                </a:solidFill>
                <a:latin typeface="Cooper Std Black" pitchFamily="18" charset="0"/>
              </a:rPr>
              <a:t>listos.. instalaremos los discos duros..</a:t>
            </a:r>
          </a:p>
          <a:p>
            <a:pPr fontAlgn="base"/>
            <a:r>
              <a:rPr lang="es-CO" dirty="0">
                <a:solidFill>
                  <a:schemeClr val="bg1"/>
                </a:solidFill>
                <a:latin typeface="Cooper Std Black" pitchFamily="18" charset="0"/>
              </a:rPr>
              <a:t>¿Por qué los discos duros primero y no la tarjeta de video u otra cosa? Es fácil: en la gran </a:t>
            </a:r>
            <a:r>
              <a:rPr lang="es-CO" dirty="0" smtClean="0">
                <a:solidFill>
                  <a:schemeClr val="bg1"/>
                </a:solidFill>
                <a:latin typeface="Cooper Std Black" pitchFamily="18" charset="0"/>
              </a:rPr>
              <a:t>mayoría </a:t>
            </a:r>
            <a:r>
              <a:rPr lang="es-CO" dirty="0">
                <a:solidFill>
                  <a:schemeClr val="bg1"/>
                </a:solidFill>
                <a:latin typeface="Cooper Std Black" pitchFamily="18" charset="0"/>
              </a:rPr>
              <a:t>de los gabinetes </a:t>
            </a:r>
            <a:r>
              <a:rPr lang="es-CO" dirty="0" smtClean="0">
                <a:solidFill>
                  <a:schemeClr val="bg1"/>
                </a:solidFill>
                <a:latin typeface="Cooper Std Black" pitchFamily="18" charset="0"/>
              </a:rPr>
              <a:t>discos </a:t>
            </a:r>
            <a:r>
              <a:rPr lang="es-CO" dirty="0">
                <a:solidFill>
                  <a:schemeClr val="bg1"/>
                </a:solidFill>
                <a:latin typeface="Cooper Std Black" pitchFamily="18" charset="0"/>
              </a:rPr>
              <a:t>duros quedan en frente de la tarjeta de video. y es muy probable que la tarjeta estorbe a la hora de poner los discos</a:t>
            </a:r>
          </a:p>
          <a:p>
            <a:pPr fontAlgn="base"/>
            <a:r>
              <a:rPr lang="es-CO" dirty="0">
                <a:solidFill>
                  <a:schemeClr val="bg1"/>
                </a:solidFill>
                <a:latin typeface="Cooper Std Black" pitchFamily="18" charset="0"/>
              </a:rPr>
              <a:t>Montamos las </a:t>
            </a:r>
            <a:r>
              <a:rPr lang="es-CO" dirty="0" smtClean="0">
                <a:solidFill>
                  <a:schemeClr val="bg1"/>
                </a:solidFill>
                <a:latin typeface="Cooper Std Black" pitchFamily="18" charset="0"/>
              </a:rPr>
              <a:t>guías </a:t>
            </a:r>
            <a:r>
              <a:rPr lang="es-CO" dirty="0">
                <a:solidFill>
                  <a:schemeClr val="bg1"/>
                </a:solidFill>
                <a:latin typeface="Cooper Std Black" pitchFamily="18" charset="0"/>
              </a:rPr>
              <a:t>que trae el gabinete para los discos duros.</a:t>
            </a:r>
          </a:p>
        </p:txBody>
      </p:sp>
    </p:spTree>
    <p:extLst>
      <p:ext uri="{BB962C8B-B14F-4D97-AF65-F5344CB8AC3E}">
        <p14:creationId xmlns:p14="http://schemas.microsoft.com/office/powerpoint/2010/main" val="1812537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827584" y="620688"/>
            <a:ext cx="7416824" cy="2308324"/>
          </a:xfrm>
          <a:prstGeom prst="rect">
            <a:avLst/>
          </a:prstGeom>
        </p:spPr>
        <p:txBody>
          <a:bodyPr wrap="square">
            <a:spAutoFit/>
          </a:bodyPr>
          <a:lstStyle/>
          <a:p>
            <a:pPr fontAlgn="base"/>
            <a:r>
              <a:rPr lang="es-CO" dirty="0">
                <a:solidFill>
                  <a:schemeClr val="bg1"/>
                </a:solidFill>
                <a:latin typeface="Cooper Std Black" pitchFamily="18" charset="0"/>
              </a:rPr>
              <a:t>Vamos a poner los dispositivos </a:t>
            </a:r>
            <a:r>
              <a:rPr lang="es-CO" dirty="0" smtClean="0">
                <a:solidFill>
                  <a:schemeClr val="bg1"/>
                </a:solidFill>
                <a:latin typeface="Cooper Std Black" pitchFamily="18" charset="0"/>
              </a:rPr>
              <a:t>Ópticos, </a:t>
            </a:r>
            <a:r>
              <a:rPr lang="es-CO" dirty="0">
                <a:solidFill>
                  <a:schemeClr val="bg1"/>
                </a:solidFill>
                <a:latin typeface="Cooper Std Black" pitchFamily="18" charset="0"/>
              </a:rPr>
              <a:t>esto es mas bien simple, buscar una </a:t>
            </a:r>
            <a:r>
              <a:rPr lang="es-CO" dirty="0" smtClean="0">
                <a:solidFill>
                  <a:schemeClr val="bg1"/>
                </a:solidFill>
                <a:latin typeface="Cooper Std Black" pitchFamily="18" charset="0"/>
              </a:rPr>
              <a:t>bahía </a:t>
            </a:r>
            <a:r>
              <a:rPr lang="es-CO" dirty="0">
                <a:solidFill>
                  <a:schemeClr val="bg1"/>
                </a:solidFill>
                <a:latin typeface="Cooper Std Black" pitchFamily="18" charset="0"/>
              </a:rPr>
              <a:t>donde se quiera instalar el grabador o lector e insertalar y apernarla o usar el sistema toolfree como en este </a:t>
            </a:r>
            <a:r>
              <a:rPr lang="es-CO" dirty="0" smtClean="0">
                <a:solidFill>
                  <a:schemeClr val="bg1"/>
                </a:solidFill>
                <a:latin typeface="Cooper Std Black" pitchFamily="18" charset="0"/>
              </a:rPr>
              <a:t>caso.</a:t>
            </a:r>
            <a:endParaRPr lang="es-CO" dirty="0">
              <a:solidFill>
                <a:schemeClr val="bg1"/>
              </a:solidFill>
              <a:latin typeface="Cooper Std Black" pitchFamily="18" charset="0"/>
            </a:endParaRPr>
          </a:p>
          <a:p>
            <a:pPr fontAlgn="base"/>
            <a:r>
              <a:rPr lang="es-CO" dirty="0" smtClean="0">
                <a:solidFill>
                  <a:schemeClr val="bg1"/>
                </a:solidFill>
                <a:latin typeface="Cooper Std Black" pitchFamily="18" charset="0"/>
              </a:rPr>
              <a:t>en </a:t>
            </a:r>
            <a:r>
              <a:rPr lang="es-CO" dirty="0">
                <a:solidFill>
                  <a:schemeClr val="bg1"/>
                </a:solidFill>
                <a:latin typeface="Cooper Std Black" pitchFamily="18" charset="0"/>
              </a:rPr>
              <a:t>algunos gabinetes los dispositivos </a:t>
            </a:r>
            <a:r>
              <a:rPr lang="es-CO" dirty="0" smtClean="0">
                <a:solidFill>
                  <a:schemeClr val="bg1"/>
                </a:solidFill>
                <a:latin typeface="Cooper Std Black" pitchFamily="18" charset="0"/>
              </a:rPr>
              <a:t>ópticos </a:t>
            </a:r>
            <a:r>
              <a:rPr lang="es-CO" dirty="0">
                <a:solidFill>
                  <a:schemeClr val="bg1"/>
                </a:solidFill>
                <a:latin typeface="Cooper Std Black" pitchFamily="18" charset="0"/>
              </a:rPr>
              <a:t>topan con la placa madre si se instalan en la </a:t>
            </a:r>
            <a:r>
              <a:rPr lang="es-CO" dirty="0" smtClean="0">
                <a:solidFill>
                  <a:schemeClr val="bg1"/>
                </a:solidFill>
                <a:latin typeface="Cooper Std Black" pitchFamily="18" charset="0"/>
              </a:rPr>
              <a:t>bahías </a:t>
            </a:r>
            <a:r>
              <a:rPr lang="es-CO" dirty="0">
                <a:solidFill>
                  <a:schemeClr val="bg1"/>
                </a:solidFill>
                <a:latin typeface="Cooper Std Black" pitchFamily="18" charset="0"/>
              </a:rPr>
              <a:t>inferiores. se recomienda ponerlos en un lugar donde no topen con nada y que facilite el orden de los cables.</a:t>
            </a:r>
          </a:p>
        </p:txBody>
      </p:sp>
      <p:pic>
        <p:nvPicPr>
          <p:cNvPr id="23554" name="Picture 2" descr="http://img.chw.net/sitio/guias/20061019/optico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212976"/>
            <a:ext cx="3096344" cy="2322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7698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27631" y="548680"/>
            <a:ext cx="8136904" cy="1754326"/>
          </a:xfrm>
          <a:prstGeom prst="rect">
            <a:avLst/>
          </a:prstGeom>
        </p:spPr>
        <p:txBody>
          <a:bodyPr wrap="square">
            <a:spAutoFit/>
          </a:bodyPr>
          <a:lstStyle/>
          <a:p>
            <a:pPr fontAlgn="base"/>
            <a:r>
              <a:rPr lang="es-CO" dirty="0">
                <a:solidFill>
                  <a:schemeClr val="bg1"/>
                </a:solidFill>
                <a:latin typeface="Cooper Std Black" pitchFamily="18" charset="0"/>
              </a:rPr>
              <a:t>Seguimos con la </a:t>
            </a:r>
            <a:r>
              <a:rPr lang="es-CO" dirty="0" smtClean="0">
                <a:solidFill>
                  <a:schemeClr val="bg1"/>
                </a:solidFill>
                <a:latin typeface="Cooper Std Black" pitchFamily="18" charset="0"/>
              </a:rPr>
              <a:t>disquetera . el </a:t>
            </a:r>
            <a:r>
              <a:rPr lang="es-CO" dirty="0">
                <a:solidFill>
                  <a:schemeClr val="bg1"/>
                </a:solidFill>
                <a:latin typeface="Cooper Std Black" pitchFamily="18" charset="0"/>
              </a:rPr>
              <a:t>cable tiene una marca y la disquetera tiene otra y deben coincidir, en caso que conecten el cable al </a:t>
            </a:r>
            <a:r>
              <a:rPr lang="es-CO" dirty="0" smtClean="0">
                <a:solidFill>
                  <a:schemeClr val="bg1"/>
                </a:solidFill>
                <a:latin typeface="Cooper Std Black" pitchFamily="18" charset="0"/>
              </a:rPr>
              <a:t>revés </a:t>
            </a:r>
            <a:r>
              <a:rPr lang="es-CO" dirty="0">
                <a:solidFill>
                  <a:schemeClr val="bg1"/>
                </a:solidFill>
                <a:latin typeface="Cooper Std Black" pitchFamily="18" charset="0"/>
              </a:rPr>
              <a:t>la luz de la disquetera </a:t>
            </a:r>
            <a:r>
              <a:rPr lang="es-CO" dirty="0" smtClean="0">
                <a:solidFill>
                  <a:schemeClr val="bg1"/>
                </a:solidFill>
                <a:latin typeface="Cooper Std Black" pitchFamily="18" charset="0"/>
              </a:rPr>
              <a:t>estará </a:t>
            </a:r>
            <a:r>
              <a:rPr lang="es-CO" dirty="0">
                <a:solidFill>
                  <a:schemeClr val="bg1"/>
                </a:solidFill>
                <a:latin typeface="Cooper Std Black" pitchFamily="18" charset="0"/>
              </a:rPr>
              <a:t>permanentemente encendida, la </a:t>
            </a:r>
            <a:r>
              <a:rPr lang="es-CO" dirty="0" smtClean="0">
                <a:solidFill>
                  <a:schemeClr val="bg1"/>
                </a:solidFill>
                <a:latin typeface="Cooper Std Black" pitchFamily="18" charset="0"/>
              </a:rPr>
              <a:t>solución </a:t>
            </a:r>
            <a:r>
              <a:rPr lang="es-CO" dirty="0">
                <a:solidFill>
                  <a:schemeClr val="bg1"/>
                </a:solidFill>
                <a:latin typeface="Cooper Std Black" pitchFamily="18" charset="0"/>
              </a:rPr>
              <a:t>es tan simple como volver el cable a la posición correcta.</a:t>
            </a:r>
          </a:p>
          <a:p>
            <a:pPr fontAlgn="base"/>
            <a:r>
              <a:rPr lang="es-CO" dirty="0">
                <a:solidFill>
                  <a:schemeClr val="bg1"/>
                </a:solidFill>
                <a:latin typeface="Cooper Std Black" pitchFamily="18" charset="0"/>
              </a:rPr>
              <a:t>Luego el cable de poder, que también tiene una sola </a:t>
            </a:r>
            <a:r>
              <a:rPr lang="es-CO" dirty="0" smtClean="0">
                <a:solidFill>
                  <a:schemeClr val="bg1"/>
                </a:solidFill>
                <a:latin typeface="Cooper Std Black" pitchFamily="18" charset="0"/>
              </a:rPr>
              <a:t>posición:</a:t>
            </a:r>
            <a:endParaRPr lang="es-CO" dirty="0">
              <a:solidFill>
                <a:schemeClr val="bg1"/>
              </a:solidFill>
              <a:latin typeface="Cooper Std Black" pitchFamily="18" charset="0"/>
            </a:endParaRPr>
          </a:p>
        </p:txBody>
      </p:sp>
      <p:pic>
        <p:nvPicPr>
          <p:cNvPr id="22530" name="Picture 2" descr="http://img.chw.net/sitio/guias/20061019/disquete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564904"/>
            <a:ext cx="3312368" cy="2484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672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268"/>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755576" y="260648"/>
            <a:ext cx="6534472" cy="369332"/>
          </a:xfrm>
          <a:prstGeom prst="rect">
            <a:avLst/>
          </a:prstGeom>
        </p:spPr>
        <p:txBody>
          <a:bodyPr wrap="square">
            <a:spAutoFit/>
          </a:bodyPr>
          <a:lstStyle/>
          <a:p>
            <a:r>
              <a:rPr lang="es-CO" dirty="0">
                <a:solidFill>
                  <a:schemeClr val="bg1"/>
                </a:solidFill>
                <a:latin typeface="Cooper Std Black" pitchFamily="18" charset="0"/>
              </a:rPr>
              <a:t>Finalmente </a:t>
            </a:r>
            <a:r>
              <a:rPr lang="es-CO" dirty="0" smtClean="0">
                <a:solidFill>
                  <a:schemeClr val="bg1"/>
                </a:solidFill>
                <a:latin typeface="Cooper Std Black" pitchFamily="18" charset="0"/>
              </a:rPr>
              <a:t> </a:t>
            </a:r>
            <a:r>
              <a:rPr lang="es-CO" dirty="0">
                <a:solidFill>
                  <a:schemeClr val="bg1"/>
                </a:solidFill>
                <a:latin typeface="Cooper Std Black" pitchFamily="18" charset="0"/>
              </a:rPr>
              <a:t>apernamos la VGA al gabinete</a:t>
            </a:r>
            <a:endParaRPr lang="es-CO" dirty="0">
              <a:solidFill>
                <a:schemeClr val="bg1"/>
              </a:solidFill>
              <a:latin typeface="Cooper Std Black" pitchFamily="18" charset="0"/>
            </a:endParaRPr>
          </a:p>
        </p:txBody>
      </p:sp>
      <p:pic>
        <p:nvPicPr>
          <p:cNvPr id="21506" name="Picture 2" descr="http://img.chw.net/sitio/guias/20061019/vg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8556" y="980728"/>
            <a:ext cx="4149588" cy="311219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259632" y="4941168"/>
            <a:ext cx="6840759" cy="923330"/>
          </a:xfrm>
          <a:prstGeom prst="rect">
            <a:avLst/>
          </a:prstGeom>
        </p:spPr>
        <p:txBody>
          <a:bodyPr wrap="square">
            <a:spAutoFit/>
          </a:bodyPr>
          <a:lstStyle/>
          <a:p>
            <a:r>
              <a:rPr lang="es-CO" dirty="0">
                <a:solidFill>
                  <a:schemeClr val="bg1"/>
                </a:solidFill>
                <a:latin typeface="Cooper Std Black" pitchFamily="18" charset="0"/>
              </a:rPr>
              <a:t>ahora vamos con los cachureos como por ejemplo un ventilador extra de 120mm para sacar aire del gabinete.</a:t>
            </a:r>
            <a:endParaRPr lang="es-CO" dirty="0">
              <a:solidFill>
                <a:schemeClr val="bg1"/>
              </a:solidFill>
              <a:latin typeface="Cooper Std Black" pitchFamily="18" charset="0"/>
            </a:endParaRPr>
          </a:p>
        </p:txBody>
      </p:sp>
    </p:spTree>
    <p:extLst>
      <p:ext uri="{BB962C8B-B14F-4D97-AF65-F5344CB8AC3E}">
        <p14:creationId xmlns:p14="http://schemas.microsoft.com/office/powerpoint/2010/main" val="29676547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descr="http://img.chw.net/sitio/guias/20061019/ventilador_traser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0123" y="332656"/>
            <a:ext cx="3451920" cy="258894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827584" y="3244334"/>
            <a:ext cx="6534472" cy="369332"/>
          </a:xfrm>
          <a:prstGeom prst="rect">
            <a:avLst/>
          </a:prstGeom>
        </p:spPr>
        <p:txBody>
          <a:bodyPr wrap="square">
            <a:spAutoFit/>
          </a:bodyPr>
          <a:lstStyle/>
          <a:p>
            <a:r>
              <a:rPr lang="es-CO" dirty="0">
                <a:solidFill>
                  <a:schemeClr val="bg1"/>
                </a:solidFill>
                <a:latin typeface="Cooper Std Black" pitchFamily="18" charset="0"/>
              </a:rPr>
              <a:t>Lo ponemos en su lugar y finalmente lo aseguramos</a:t>
            </a:r>
            <a:endParaRPr lang="es-CO" dirty="0">
              <a:solidFill>
                <a:schemeClr val="bg1"/>
              </a:solidFill>
              <a:latin typeface="Cooper Std Black" pitchFamily="18" charset="0"/>
            </a:endParaRPr>
          </a:p>
        </p:txBody>
      </p:sp>
      <p:pic>
        <p:nvPicPr>
          <p:cNvPr id="20484" name="Picture 4" descr="http://img.chw.net/sitio/guias/20061019/ventilador_trasero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0123" y="3861048"/>
            <a:ext cx="2954560" cy="221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8793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395536" y="404664"/>
            <a:ext cx="8496944" cy="1477328"/>
          </a:xfrm>
          <a:prstGeom prst="rect">
            <a:avLst/>
          </a:prstGeom>
        </p:spPr>
        <p:txBody>
          <a:bodyPr wrap="square">
            <a:spAutoFit/>
          </a:bodyPr>
          <a:lstStyle/>
          <a:p>
            <a:r>
              <a:rPr lang="es-CO" dirty="0">
                <a:solidFill>
                  <a:schemeClr val="bg1"/>
                </a:solidFill>
                <a:latin typeface="Cooper Std Black" pitchFamily="18" charset="0"/>
              </a:rPr>
              <a:t>lo ideal es poner un ventilador en el frente del gabinete que meta aire fresco y uno en la parte trasera que saque el aire caliente.. </a:t>
            </a:r>
            <a:r>
              <a:rPr lang="es-CO" dirty="0" smtClean="0">
                <a:solidFill>
                  <a:schemeClr val="bg1"/>
                </a:solidFill>
                <a:latin typeface="Cooper Std Black" pitchFamily="18" charset="0"/>
              </a:rPr>
              <a:t>así </a:t>
            </a:r>
            <a:r>
              <a:rPr lang="es-CO" dirty="0">
                <a:solidFill>
                  <a:schemeClr val="bg1"/>
                </a:solidFill>
                <a:latin typeface="Cooper Std Black" pitchFamily="18" charset="0"/>
              </a:rPr>
              <a:t>se produce un flujo que nos ayuda a tener unas temperaturas dentro de un rango aceptable. en este flujo </a:t>
            </a:r>
            <a:r>
              <a:rPr lang="es-CO" dirty="0" smtClean="0">
                <a:solidFill>
                  <a:schemeClr val="bg1"/>
                </a:solidFill>
                <a:latin typeface="Cooper Std Black" pitchFamily="18" charset="0"/>
              </a:rPr>
              <a:t>también </a:t>
            </a:r>
            <a:r>
              <a:rPr lang="es-CO" dirty="0">
                <a:solidFill>
                  <a:schemeClr val="bg1"/>
                </a:solidFill>
                <a:latin typeface="Cooper Std Black" pitchFamily="18" charset="0"/>
              </a:rPr>
              <a:t>influye mucho el que tengamos nuestros cables ordenados.</a:t>
            </a:r>
            <a:endParaRPr lang="es-CO" dirty="0">
              <a:solidFill>
                <a:schemeClr val="bg1"/>
              </a:solidFill>
              <a:latin typeface="Cooper Std Black" pitchFamily="18" charset="0"/>
            </a:endParaRPr>
          </a:p>
        </p:txBody>
      </p:sp>
      <p:pic>
        <p:nvPicPr>
          <p:cNvPr id="19458" name="Picture 2" descr="http://img.chw.net/sitio/guias/20061019/Flujo_de_ai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2261654"/>
            <a:ext cx="3024336" cy="2268252"/>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1067691" y="5085184"/>
            <a:ext cx="7056784" cy="923330"/>
          </a:xfrm>
          <a:prstGeom prst="rect">
            <a:avLst/>
          </a:prstGeom>
        </p:spPr>
        <p:txBody>
          <a:bodyPr wrap="square">
            <a:spAutoFit/>
          </a:bodyPr>
          <a:lstStyle/>
          <a:p>
            <a:r>
              <a:rPr lang="es-CO" dirty="0">
                <a:solidFill>
                  <a:schemeClr val="bg1"/>
                </a:solidFill>
                <a:latin typeface="Cooper Std Black" pitchFamily="18" charset="0"/>
              </a:rPr>
              <a:t>Instalamos una tarjeta de red PCI, siguiendo el mismo procedimiento que con la vga y nos aseguramos de que esta bien instalada, hasta el fondo del slot.</a:t>
            </a:r>
            <a:endParaRPr lang="es-CO" dirty="0">
              <a:solidFill>
                <a:schemeClr val="bg1"/>
              </a:solidFill>
              <a:latin typeface="Cooper Std Black" pitchFamily="18" charset="0"/>
            </a:endParaRPr>
          </a:p>
        </p:txBody>
      </p:sp>
    </p:spTree>
    <p:extLst>
      <p:ext uri="{BB962C8B-B14F-4D97-AF65-F5344CB8AC3E}">
        <p14:creationId xmlns:p14="http://schemas.microsoft.com/office/powerpoint/2010/main" val="38336010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323528" y="404664"/>
            <a:ext cx="8352928" cy="923330"/>
          </a:xfrm>
          <a:prstGeom prst="rect">
            <a:avLst/>
          </a:prstGeom>
        </p:spPr>
        <p:txBody>
          <a:bodyPr wrap="square">
            <a:spAutoFit/>
          </a:bodyPr>
          <a:lstStyle/>
          <a:p>
            <a:r>
              <a:rPr lang="es-CO" dirty="0">
                <a:solidFill>
                  <a:schemeClr val="bg1"/>
                </a:solidFill>
                <a:latin typeface="Cooper Std Black" pitchFamily="18" charset="0"/>
              </a:rPr>
              <a:t> sucede que mientras menos maraña de cables se tenga, mejor flujo de aire dentro del gabinete y </a:t>
            </a:r>
            <a:r>
              <a:rPr lang="es-CO" dirty="0" smtClean="0">
                <a:solidFill>
                  <a:schemeClr val="bg1"/>
                </a:solidFill>
                <a:latin typeface="Cooper Std Black" pitchFamily="18" charset="0"/>
              </a:rPr>
              <a:t>además </a:t>
            </a:r>
            <a:r>
              <a:rPr lang="es-CO" dirty="0">
                <a:solidFill>
                  <a:schemeClr val="bg1"/>
                </a:solidFill>
                <a:latin typeface="Cooper Std Black" pitchFamily="18" charset="0"/>
              </a:rPr>
              <a:t>es más </a:t>
            </a:r>
            <a:r>
              <a:rPr lang="es-CO" dirty="0" smtClean="0">
                <a:solidFill>
                  <a:schemeClr val="bg1"/>
                </a:solidFill>
                <a:latin typeface="Cooper Std Black" pitchFamily="18" charset="0"/>
              </a:rPr>
              <a:t>cómodo </a:t>
            </a:r>
            <a:r>
              <a:rPr lang="es-CO" dirty="0">
                <a:solidFill>
                  <a:schemeClr val="bg1"/>
                </a:solidFill>
                <a:latin typeface="Cooper Std Black" pitchFamily="18" charset="0"/>
              </a:rPr>
              <a:t>sacar o poner alguna pieza </a:t>
            </a:r>
            <a:r>
              <a:rPr lang="es-CO" dirty="0" smtClean="0">
                <a:solidFill>
                  <a:schemeClr val="bg1"/>
                </a:solidFill>
                <a:latin typeface="Cooper Std Black" pitchFamily="18" charset="0"/>
              </a:rPr>
              <a:t>después </a:t>
            </a:r>
            <a:r>
              <a:rPr lang="es-CO" dirty="0">
                <a:solidFill>
                  <a:schemeClr val="bg1"/>
                </a:solidFill>
                <a:latin typeface="Cooper Std Black" pitchFamily="18" charset="0"/>
              </a:rPr>
              <a:t>del </a:t>
            </a:r>
            <a:r>
              <a:rPr lang="es-CO" dirty="0" smtClean="0">
                <a:solidFill>
                  <a:schemeClr val="bg1"/>
                </a:solidFill>
                <a:latin typeface="Cooper Std Black" pitchFamily="18" charset="0"/>
              </a:rPr>
              <a:t>armado . ya conectamos todo.</a:t>
            </a:r>
            <a:endParaRPr lang="es-CO" dirty="0">
              <a:solidFill>
                <a:schemeClr val="bg1"/>
              </a:solidFill>
              <a:latin typeface="Cooper Std Black" pitchFamily="18" charset="0"/>
            </a:endParaRPr>
          </a:p>
        </p:txBody>
      </p:sp>
      <p:sp>
        <p:nvSpPr>
          <p:cNvPr id="5" name="4 Rectángulo"/>
          <p:cNvSpPr/>
          <p:nvPr/>
        </p:nvSpPr>
        <p:spPr>
          <a:xfrm>
            <a:off x="564348" y="1700808"/>
            <a:ext cx="7704856" cy="923330"/>
          </a:xfrm>
          <a:prstGeom prst="rect">
            <a:avLst/>
          </a:prstGeom>
        </p:spPr>
        <p:txBody>
          <a:bodyPr wrap="square">
            <a:spAutoFit/>
          </a:bodyPr>
          <a:lstStyle/>
          <a:p>
            <a:r>
              <a:rPr lang="es-CO" dirty="0">
                <a:solidFill>
                  <a:schemeClr val="bg1"/>
                </a:solidFill>
                <a:latin typeface="Cooper Std Black" pitchFamily="18" charset="0"/>
              </a:rPr>
              <a:t>Listo tu PC ya esta armado y funcionando. ahora puedes cerrarlo por completo. Sólo falta instalar el sistema operativo</a:t>
            </a:r>
            <a:endParaRPr lang="es-CO" dirty="0">
              <a:solidFill>
                <a:schemeClr val="bg1"/>
              </a:solidFill>
              <a:latin typeface="Cooper Std Black" pitchFamily="18" charset="0"/>
            </a:endParaRPr>
          </a:p>
        </p:txBody>
      </p:sp>
      <p:pic>
        <p:nvPicPr>
          <p:cNvPr id="18434" name="Picture 2" descr="http://img.chw.net/sitio/guias/20061019/disfrut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2924944"/>
            <a:ext cx="2208165" cy="2944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902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4.bp.blogspot.com/_D67QjBUDiqU/Sfq9XVzO6GI/AAAAAAAABCA/Sp3TmSU4HKE/s400/Colores+redondos.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0" y="-53975"/>
            <a:ext cx="9217025" cy="6911975"/>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827584" y="476672"/>
            <a:ext cx="7344816" cy="1200329"/>
          </a:xfrm>
          <a:prstGeom prst="rect">
            <a:avLst/>
          </a:prstGeom>
        </p:spPr>
        <p:txBody>
          <a:bodyPr wrap="square">
            <a:spAutoFit/>
          </a:bodyPr>
          <a:lstStyle/>
          <a:p>
            <a:r>
              <a:rPr lang="es-CO" dirty="0">
                <a:solidFill>
                  <a:schemeClr val="bg1"/>
                </a:solidFill>
                <a:latin typeface="Cooper Std Black" pitchFamily="18" charset="0"/>
              </a:rPr>
              <a:t>La base del ordenador debe estar instalada en todo momento </a:t>
            </a:r>
            <a:r>
              <a:rPr lang="es-CO" dirty="0" smtClean="0">
                <a:solidFill>
                  <a:schemeClr val="bg1"/>
                </a:solidFill>
                <a:latin typeface="Cooper Std Black" pitchFamily="18" charset="0"/>
              </a:rPr>
              <a:t>para garantizar  </a:t>
            </a:r>
            <a:r>
              <a:rPr lang="es-CO" dirty="0">
                <a:solidFill>
                  <a:schemeClr val="bg1"/>
                </a:solidFill>
                <a:latin typeface="Cooper Std Black" pitchFamily="18" charset="0"/>
              </a:rPr>
              <a:t>estabilidad del sistema. Si no se instala la </a:t>
            </a:r>
            <a:r>
              <a:rPr lang="es-CO" dirty="0" smtClean="0">
                <a:solidFill>
                  <a:schemeClr val="bg1"/>
                </a:solidFill>
                <a:latin typeface="Cooper Std Black" pitchFamily="18" charset="0"/>
              </a:rPr>
              <a:t>base , el </a:t>
            </a:r>
            <a:r>
              <a:rPr lang="es-CO" dirty="0">
                <a:solidFill>
                  <a:schemeClr val="bg1"/>
                </a:solidFill>
                <a:latin typeface="Cooper Std Black" pitchFamily="18" charset="0"/>
              </a:rPr>
              <a:t>ordenador podría volcarse y provocar lesiones personales o </a:t>
            </a:r>
            <a:r>
              <a:rPr lang="es-CO" dirty="0" smtClean="0">
                <a:solidFill>
                  <a:schemeClr val="bg1"/>
                </a:solidFill>
                <a:latin typeface="Cooper Std Black" pitchFamily="18" charset="0"/>
              </a:rPr>
              <a:t>dañándose el ordenador.</a:t>
            </a:r>
            <a:endParaRPr lang="es-CO" dirty="0">
              <a:solidFill>
                <a:schemeClr val="bg1"/>
              </a:solidFill>
              <a:latin typeface="Cooper Std Black" pitchFamily="18" charset="0"/>
            </a:endParaRPr>
          </a:p>
        </p:txBody>
      </p:sp>
      <p:sp>
        <p:nvSpPr>
          <p:cNvPr id="10" name="9 Rectángulo"/>
          <p:cNvSpPr/>
          <p:nvPr/>
        </p:nvSpPr>
        <p:spPr>
          <a:xfrm>
            <a:off x="611560" y="1916832"/>
            <a:ext cx="7560840" cy="1200329"/>
          </a:xfrm>
          <a:prstGeom prst="rect">
            <a:avLst/>
          </a:prstGeom>
        </p:spPr>
        <p:txBody>
          <a:bodyPr wrap="square">
            <a:spAutoFit/>
          </a:bodyPr>
          <a:lstStyle/>
          <a:p>
            <a:r>
              <a:rPr lang="es-CO" dirty="0">
                <a:solidFill>
                  <a:schemeClr val="bg1"/>
                </a:solidFill>
                <a:latin typeface="Cooper Std Black" pitchFamily="18" charset="0"/>
              </a:rPr>
              <a:t>El procesador y el ensamblaje del disipador de calor pueden alcanzar temperaturas elevadas. Para evitar quemaduras, antes de </a:t>
            </a:r>
            <a:r>
              <a:rPr lang="es-CO" dirty="0" smtClean="0">
                <a:solidFill>
                  <a:schemeClr val="bg1"/>
                </a:solidFill>
                <a:latin typeface="Cooper Std Black" pitchFamily="18" charset="0"/>
              </a:rPr>
              <a:t>tocarlos.</a:t>
            </a:r>
            <a:endParaRPr lang="es-CO" dirty="0">
              <a:solidFill>
                <a:schemeClr val="bg1"/>
              </a:solidFill>
              <a:latin typeface="Cooper Std Black" pitchFamily="18" charset="0"/>
            </a:endParaRPr>
          </a:p>
          <a:p>
            <a:r>
              <a:rPr lang="es-CO" dirty="0"/>
              <a:t> </a:t>
            </a:r>
          </a:p>
        </p:txBody>
      </p:sp>
      <p:pic>
        <p:nvPicPr>
          <p:cNvPr id="11" name="10 Imagen" descr="http://htmlimg4.scribdassets.com/8z5uo676o023d75/images/5-245089576d.png"/>
          <p:cNvPicPr/>
          <p:nvPr/>
        </p:nvPicPr>
        <p:blipFill rotWithShape="1">
          <a:blip r:embed="rId3">
            <a:extLst>
              <a:ext uri="{28A0092B-C50C-407E-A947-70E740481C1C}">
                <a14:useLocalDpi xmlns:a14="http://schemas.microsoft.com/office/drawing/2010/main" val="0"/>
              </a:ext>
            </a:extLst>
          </a:blip>
          <a:srcRect t="21075" r="18336" b="24863"/>
          <a:stretch/>
        </p:blipFill>
        <p:spPr bwMode="auto">
          <a:xfrm>
            <a:off x="2994570" y="3573016"/>
            <a:ext cx="2794819" cy="18002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7342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97"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1043608" y="548680"/>
            <a:ext cx="7056784" cy="729430"/>
          </a:xfrm>
          <a:prstGeom prst="rect">
            <a:avLst/>
          </a:prstGeom>
        </p:spPr>
        <p:txBody>
          <a:bodyPr wrap="square">
            <a:spAutoFit/>
          </a:bodyPr>
          <a:lstStyle/>
          <a:p>
            <a:pPr>
              <a:lnSpc>
                <a:spcPct val="115000"/>
              </a:lnSpc>
              <a:spcAft>
                <a:spcPts val="1000"/>
              </a:spcAft>
            </a:pPr>
            <a:r>
              <a:rPr lang="es-CO" dirty="0">
                <a:solidFill>
                  <a:schemeClr val="bg1"/>
                </a:solidFill>
                <a:latin typeface="Cooper Std Black" pitchFamily="18" charset="0"/>
                <a:ea typeface="Calibri"/>
                <a:cs typeface="Times New Roman"/>
              </a:rPr>
              <a:t>Para conectar un cable de red, enchúfelo primero en el puerto o dispositivo de red y, después, en el ordenador.</a:t>
            </a:r>
          </a:p>
        </p:txBody>
      </p:sp>
      <p:sp>
        <p:nvSpPr>
          <p:cNvPr id="7" name="6 Rectángulo"/>
          <p:cNvSpPr/>
          <p:nvPr/>
        </p:nvSpPr>
        <p:spPr>
          <a:xfrm>
            <a:off x="575556" y="1628800"/>
            <a:ext cx="7992888" cy="923330"/>
          </a:xfrm>
          <a:prstGeom prst="rect">
            <a:avLst/>
          </a:prstGeom>
        </p:spPr>
        <p:txBody>
          <a:bodyPr wrap="square">
            <a:spAutoFit/>
          </a:bodyPr>
          <a:lstStyle/>
          <a:p>
            <a:r>
              <a:rPr lang="es-CO" dirty="0">
                <a:solidFill>
                  <a:schemeClr val="bg1"/>
                </a:solidFill>
                <a:latin typeface="Cooper Std Black" pitchFamily="18" charset="0"/>
              </a:rPr>
              <a:t>Cuando se disponga a desconectar o conectar alguna pieza no la fuerce sino entra, podría partirla o doblarla, todo está hecho para encajar bien.</a:t>
            </a:r>
          </a:p>
        </p:txBody>
      </p:sp>
      <p:sp>
        <p:nvSpPr>
          <p:cNvPr id="8" name="7 Rectángulo"/>
          <p:cNvSpPr/>
          <p:nvPr/>
        </p:nvSpPr>
        <p:spPr>
          <a:xfrm>
            <a:off x="822113" y="2967334"/>
            <a:ext cx="7488832" cy="923330"/>
          </a:xfrm>
          <a:prstGeom prst="rect">
            <a:avLst/>
          </a:prstGeom>
        </p:spPr>
        <p:txBody>
          <a:bodyPr wrap="square">
            <a:spAutoFit/>
          </a:bodyPr>
          <a:lstStyle/>
          <a:p>
            <a:r>
              <a:rPr lang="es-CO" dirty="0">
                <a:solidFill>
                  <a:schemeClr val="bg1"/>
                </a:solidFill>
                <a:latin typeface="Cooper Std Black" pitchFamily="18" charset="0"/>
              </a:rPr>
              <a:t>Si va a hacer el mantenimiento, trate de no tocar mucho los chips delos componentes que agarre, podría llegar a quemarlo o deteriorarlo</a:t>
            </a:r>
            <a:r>
              <a:rPr lang="es-CO" dirty="0"/>
              <a:t>.</a:t>
            </a:r>
          </a:p>
        </p:txBody>
      </p:sp>
      <p:sp>
        <p:nvSpPr>
          <p:cNvPr id="9" name="AutoShape 2" descr="data:image/jpeg;base64,/9j/4AAQSkZJRgABAQAAAQABAAD/2wCEAAkGBhQSERUUExQWFRUWGBgXGBgYGBgcGhocHBoYHRkdFxwcHiceGBwjGhwaHy8gJScpLCwsFx8xNzAqNScsLCkBCQoKDgwOGg8PGiwlHyQsLCwsLC8pLCwpKSwsLC8pKSksLC4pKSwpLSksLCwsNCk0KSwsLCwsKSwpLCwpLCwsLP/AABEIAJwAoAMBIgACEQEDEQH/xAAcAAACAwEBAQEAAAAAAAAAAAAABgQFBwIDAQj/xABDEAACAAQEAgYFCQYFBQAAAAABAgADBBEFEiExBkETIlFhcYEHMkKRoRQjJFJisbLB8DNDcqLR4RU0U4KSc3SzwuL/xAAaAQEBAQEBAQEAAAAAAAAAAAAAAQIDBQQG/8QAKREBAAICAQMCBAcAAAAAAAAAAAECAxEhBDFBElETgbHhBRQjMkJxwf/aAAwDAQACEQMRAD8A3GCCCAIIIIAggggCCKjHOKqakHz01VPJRq58FGvntCdW+lKdMNqWmsDs842HiFB/OA0iPl4xutx/EJgJeqKC20pQvO2+8U+I4XXTCDLqOkBvpMqQsy4JHqs4003i6G+XgvGB4lwjiKSJDy5U55jCZ0oWYWy2bqWytzXsJj4srFKelWcRWI5mshQdJooVSGtqdyRrppDSbhv0EYthXHeJy5DTnYMiOqFZyWPWDEagKbadvMQyYN6Y5L9WoltKPNkOdfEj1gPIxFaLBEXDsUlT0DyZizFPNTf39h7jEqAIIIIAggggCCCCAIIIgY3jcqkktOnNZV95PIKOZMB711eklGmTWCIouWJsB+uyEtserMSJWiBp6e9jUuOs3b0a/rxEfMOwOdibrU1wKU460mmubEcmmdtx778hoXqXKCgBQAALAAWAHIAchAYpi2CJImkXaY+uZ3N2Y3IvHcvULpyX8UTuLP8AMN5/iaICDQWPIfijUdknuJ69U7bH4NCZxvJInK2U2KWvbTR3vYw5TZZs2t/W5fatC/xPxVVU0xEkT3lplLZRbLcs1yQQbnaEog4rOIw+gszAfSbWJH7wd8S5HENTLw5Sk+apFSwuJjXt0SG2+1+XfE7EePagUFEzCRNLmfm6STLa+VwBYWsNOy146bjRGw0NMoqR/pLLl6NkX9kpzWVhZtbXvsNoxMNRIwzjat/w6pc1LllmyArMQxAYTMwFwdDlHujrAOPqppdXnMqZlpmcZ5Us6h5Y61gMwsx0MfKHiGifDqoth6qom04ZZU6YuYnpMpu2Yrls2g3zRzwvV4Y8ustJqpX0Z83zqTOrnl3yXUda+XfTeAq+HeIp82sBklKZyrsTKBVTkRn1TMVIOW1tu6NO4K9Lsuoyy6nLLc2AmDRCftD2D8PCELg2jw01idHUVKtkm2WZJS2stwesrHZbnbW0QML4Xo3nSxLxOXYsoIaTNRiCQCBe6gnbU84p5fpIGPsZVgXGH+HVBpJ0+XOpw7KrK+Z5NjYCYN7AbjW2tuyNTlzAwBUggi4I1BB2IPMQHUEEEAQQQQHlVVKy0Z3IVVBZidgBuTCNg1G2K1HyyeCKWWSKaUfaIOruOeo94tsNfXi+c1bVS8OlkhBabUsOSCxC+J08ysOlNTLLRUQBVUBVA2AGgAgPWCCCAyHiz/Mt5/iaK2VMNvAD8UWfF0wrMqXW2ZJEx1uAQCG3sdNLmKikm5pUtyAC8mW5sLC5tew5eEWpPdInHQ6fW7O2KTiPG6eWZaT6KXPOUnOZkxHALHQZdNO/ti8msCDY/XPLmREbEeEKasWWzVgkuq2ytLYje+pBHO+sWWUHFa3DnoKMtTVCKTUBVlzlJWzrmJLr17mxG1rQCjwx8OA6aqlJ8pJu0tHbN0S6WUgZcttd78otavgNXpaeTKq6eY0oziczZAekZSLXv2RCqvRlW/ITLVZcxzU9IFSYp6nRhdzYb8ozyrwoeHqM4dVLKr1s02nJaZKmIFt0mUEDMTmudvqxxwtwb1Kzo6ukm5qV1GWba12Q3YMoyr1dz2iPlNwNXSsOq0enmBmmU5VQAzEKZuawB1tmHvis4XwacvyxXlTE+iTB11YDV5W9xAWXCXANYlUjlEZAs27JOlONZTqPVa+5A25xT4fwXXJPlZ6SeLTJepltbRxfXa3fFjwfgbSqpXD2IWb6un7p/OPDCqaokzZRWpmKM6G2ZtdRcWvYxN8Lqdqri2SyV9SSGX5+aQbEe0xG/I9sa1wLxG1HOWhqHujrLaUx9kuobIe4k2HYfHRKxjjeul182WKh2VpzKimxVR0hUDKwI0H3Qxek7ieTLCSZlPnmTJSzBOUqrIQdLdW5Gm1xF3yeGxQQq+jrin5bSAsbzZdlfv06rf7h8QYaoAiLidesiTMmv6qKWPkNvPbziVCb6TZxaRJpUPWqpyS/9oN2/KA69HGHt0L1U39rVuZhPYtzkA7tz5iHCPKnkBEVFFlUBQOwAWHwhXxzFpsqeejmXUgG2jAHYju2+MfPnz1wV9VnfBgtmt6am2CFCRxlMHrIreFwfzEWEjjGUfWVl9xHwjlTr8Fv5a/t1v0Oev8AHf8ARA4x9er/AO2nfeYpMPe1PT99PLHxP9IeuIMCQhqoOjy3Rk6N0cZw2a4GUhue/deEypt1QsvolRVRVGYgAX5tqd4+2s7jcPjtGp1L2mLoeXrflEG0eyVP1joeZ74jzKySD1Zmo7QPyOsbZDIbxyrMNRp4HWPL5UpOjofHMPyjtLkEgBiL+qyn4A3gJCYxUS/VmzV7Ou39YmyON6tdOmLDsYBvvEUcyeCNL6/rzi0wDDEcPOnkiRK9a27sdkXvMRTdhlTWzZazklUrhgbGyq3MEGxHhFRVYzJlzcs6hkZ5ZHqMRYjXlcHwjg+kJxKeXLlrLB0l5fYW2vi3fCpVYhLli81nBYm1lzbC5v1geffDXubME8YbOnifMk1CTM2e6TAVvmzbHviNxrhtPXzJby6noujliXlmS31AJNyy37eyIE5LGwNxYEGxFwQCNDtoY4i6Ta54KqVw+tkIswOkxBJmsuYKXJJUjMAdCVF7DnG2R+dKteqSNxqO4iN64dxL5RSyZ3N0Unxt1v5rxmY0sJGIV6yULsCQLDQdsJ2KY0k2bLmiSM8q/RsxJyk2uQoIW+m5vDhidL0kp07QbePL4xnaqSbAEns5x434jnzYrRFJ1EvY/D8OLJWZvG5hJqsVmzPXdiOzYe4RFizpeG57+xlHa2nw3+EWsrgwBTmclrG1hYX5b67x5tel6jNzMT8/u9GepwYuImPl9ivF9w/w/wBJaZMHU5D63/z98GAcOlznmiyjZT7R7+774bJ09JalmYKo3JIAEfZ0PQ+r9TJHHiPd8nW9b6f08c8+ZZZxnWs9XY6qigKvIDMw0HfYRXJTEjQuL9jEWiNxTjstqpnltdRubE+0xvbs13j0ouKGYFQZPV1IKlWsdiCCQR3iP0FezwZ7vkzgsOCxnG/YetCbjiLIcoGDkbkcv7ww41xf1SksWc6E8vI8r9sIlY1z/XeKy+TcQY7G3hHC1jgg5jfxjzRLm0ddFqB3xFXkzFDmBPtKjHxKi8PUyleYlNRy+UsT5h5Avrc+C2A8YzSduv8A00/CI3PBZYDOw9Z1lf8AES1ygfE+cdMdPVbTnkv6K7V8vgeSBqzk9ug+Fo4ncAUzgB87WN1ObKRpY7Cx8xDV0h5/dHzN3fCPr9FfZ8PxLe5Wq+Cs7EpMtsACNrAAa310ELWKYY9OwWYN9mGqnwPI90acCDyH5+6KDimnE2W6MLXHV7iPVPjeJ8KLcQ18e1eZ5gixqXomqs2HhT+7mTE+IYfijIKGqzDXeNR9Dkz5ioHZO+9Fj4rPQq0KFKXXNLxjoAQJT05mBQqjrZtSSBcnQ8+ZhthK4pPQ4ph8/k5mSGP8Xq/FjHPUN7k6wR5VNUktS7sFUakk2AhB4h9Jm60osP8AUYfgU/efdFRc8W8brSHo0XPNtfnZb7XtqT3fGMk4n4jnTz0kybnA0Ki4yeCHq/17bx4YhjBZizMWc7sxuT5xRVE0tMB7QQfDl8YrO3hNriTp27jkTsy8wDzXaPOnnkMpvaxvbuJsw8L6x8l0rNoAez+b+xidKwRx1iDv+d/6QVDM0lmv+uVj3RHn7/q/6/K0WE7DmUk23/VvOIE5dY0yj21gDkGJ8vD2tmIsv1joPed4dsN9EkyZKSZ0iAsM1tSLHbUd0RSvIwWbNsZaFgEQG38MNWBl0HR1KzlU2yv1wVI0AudhaHfgPAegM9HsWQyhcbfs76Q49HGq5JpO4S+OLxqWbihcepVz7d7BvvjqXSzgQTUuwHIqov4mNCmUCN6yKfIREmcPyT7NvAkf2j669VXzD47dJbxJUkTGU3DG8QsVqsqlmOwJMNk/hRT6kxh4gEfkYXcX4DqZn72Ww+rZl/reOn5qkc+XL8neePDN6SWR98az6HJX0ac31p5+CrCdiPBNTJRnZAVQFiVZTYAankY0T0X0XR4dKJGrl5n/ACY2+AEedL04jRshV9JOHGZQs6evIZZy2+wdf5bnyhqjmbLDAgi4III7Qd4yrDMa4rmVNnmvfmqDRV8B2951haqassdPdF5X8FzhXtRyxc3LISbDozqGJ7hoe8GNO4U9G8iks7gTZw1zH1VP2F/M6+EXbOiDwt6L59TZ53zMo9vrsPsry8T8YdqL0R0aNdjMmdxIA88oBMPEERpinEdDLk1Ty5SBEUaAeJiuMXXGg+mzPD/2MUsar2Se7hpQO4EaBiXClHTyemSnUzCZYW9yAzMttGNgO2EGNexJyKdSN9OQPsk7HQ6xm86jbVY3LOTSycQBkpNmsc7TXabLNpS2y5UCb30udF6ojRMDplWnlqpBVUCg9uXT8op66kQiYxlpmKN1smU6WtcjqmPvo4nMaMZjch5o9zmOdJieYbtGuJWmES7VNX4yf/HFvliswwWqqm5HW6IgX10S0XBWOjMxMd3jaALHraPloI8rQZY7tARAKXpEqj8mWQn7SpmLKUdxILeW3vhxw+jEqUktfVRVUeCgCErBx8uxR5+8ijBlyzyaYfWI8Nf5YfYIIIIIBS47wR2WXV04+kUxzLb209pD28zbxHOLvh7HUq5CTpezDUc1bmp8PiLHnFlCDi9G+FVDVchS1LNP0iUvsH/UQbD+9tiLA/QRGw/EZc+WsyUwdGFwR+tDytyiTAY/xuLVj/r2jFFeGDjv/NkdzH+YQvRa9ie4jXsRF6YeA7PqHt098ZDGwVSFqZQBckKBtzXTfT3xnJ+2WqfuU9ctpbm3svytvl5g2iB6NqtUpApP7ybyP1jaLOtpjkfMpHVfdQPq8xp8NbRU+j+hz0uYGxE2b2/W0IsdCO3WOWHs6Ze7riI5qkkajKp8ssQMSx+dRqheTOAaxzKSAAdxa5vl56X7jE7GJBSpVb5utLJ79zr5/dEStxOlqnm0/wAqmmZOYXBUskvIb9S3Mi4087Rp9WbNb00rHiI+ieOLJykZZgmKQGBYA3BFxqIlyeOT7coH+E2++8Ln+HLJTIrFllES1Y7stjYn3fGPEw3L0MWHDmxxaa/59DpJ47py5QiYrDfq5ht9kk/CIXFHFoaWtPRtnqKg5FAuCgI6zG400vbzPKM7xmZZ5i6lmsqgakm6W+6NI9HXBHyROmnC89xsdejU65R9o8/d49Hg24mYMXDWBLR0ySU1yjrH6zH1m8z8LRaQQQZEEEEARy6Aggi4OhB2PjHUEAhVmCT8MmNPolM2mY5ptNrde1pXl5+I2aMA4mkVkvPJe9vWU6Ov8Q/PaLWFbHeBEmzOnp3amqd+kl7MftrzvzPvvAJfH3+d/wBr/jEL14s+KqStlzA9XKuACOlli6Ncg3NvV25gRTy6hW2IMWEl6GNjz2kSz2dH9wjG41+bLz0RXbNItfsum/lvC3Za93FWD0EwG/q8zcc+fM9p8IqfRvLIpTcW+dm+7NpC/iVY9MtRMkPNcJZWE8Eygxvdpd+WYWIO1xD1w05allORZnQO3i2pjlXh0tyoOItKonmAhHkpilpqszJirMlygHzAgqgew2KFR5+cXfEI+kt/APwtCfS4tKkOhbKMrNdF+ce5JtlI2v2d8V62OKfDmba7R9HphMzqThyE0ADs6pNvjHNRX9YSpSmbObRUXU37+z9bRJ4f4LragNp8mku+cs4+cP8ACu/mbRpPDnCNPRLaUt2PrTG1dvE8h3DSLp8tOsnHi9FO/upODeAuhb5TVWepOoHsy/4e1u/ly7S6wQRp54ggggCCCCAIIIIAggggPhF4W8W9HdFUEkyQjH2pZyH3DQ+6GWCAzar9ELD9jVMOwTEDfFSPuidLwzGJShQ9JNUCwuGBsNNdByh7ggM2xTAcUqEEuZKpCgNwMz2v4FiDaJ9PgeLZQnyimkqBYZELEDzH5w9QQXZFHoxM1s1XVzp50uBZF/Mwx4PwlS0v7GSqn6xF2/5G5i3ggmxBBBAEEEEAQQQQH//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0" name="AutoShape 4" descr="data:image/jpeg;base64,/9j/4AAQSkZJRgABAQAAAQABAAD/2wCEAAkGBhQSERUUExQWFRUWGBgXGBgYGBgcGhocHBoYHRkdFxwcHiceGBwjGhwaHy8gJScpLCwsFx8xNzAqNScsLCkBCQoKDgwOGg8PGiwlHyQsLCwsLC8pLCwpKSwsLC8pKSksLC4pKSwpLSksLCwsNCk0KSwsLCwsKSwpLCwpLCwsLP/AABEIAJwAoAMBIgACEQEDEQH/xAAcAAACAwEBAQEAAAAAAAAAAAAABgQFBwIDAQj/xABDEAACAAQEAgYFCQYFBQAAAAABAgADBBEFEiExBkETIlFhcYEHMkKRoRQjJFJisbLB8DNDcqLR4RU0U4KSc3SzwuL/xAAaAQEBAQEBAQEAAAAAAAAAAAAAAQIDBQQG/8QAKREBAAICAQMCBAcAAAAAAAAAAAECAxEhBDFBElETgbHhBRQjMkJxwf/aAAwDAQACEQMRAD8A3GCCCAIIIIAggggCCKjHOKqakHz01VPJRq58FGvntCdW+lKdMNqWmsDs842HiFB/OA0iPl4xutx/EJgJeqKC20pQvO2+8U+I4XXTCDLqOkBvpMqQsy4JHqs4003i6G+XgvGB4lwjiKSJDy5U55jCZ0oWYWy2bqWytzXsJj4srFKelWcRWI5mshQdJooVSGtqdyRrppDSbhv0EYthXHeJy5DTnYMiOqFZyWPWDEagKbadvMQyYN6Y5L9WoltKPNkOdfEj1gPIxFaLBEXDsUlT0DyZizFPNTf39h7jEqAIIIIAggggCCCCAIIIgY3jcqkktOnNZV95PIKOZMB711eklGmTWCIouWJsB+uyEtserMSJWiBp6e9jUuOs3b0a/rxEfMOwOdibrU1wKU460mmubEcmmdtx778hoXqXKCgBQAALAAWAHIAchAYpi2CJImkXaY+uZ3N2Y3IvHcvULpyX8UTuLP8AMN5/iaICDQWPIfijUdknuJ69U7bH4NCZxvJInK2U2KWvbTR3vYw5TZZs2t/W5fatC/xPxVVU0xEkT3lplLZRbLcs1yQQbnaEog4rOIw+gszAfSbWJH7wd8S5HENTLw5Sk+apFSwuJjXt0SG2+1+XfE7EePagUFEzCRNLmfm6STLa+VwBYWsNOy146bjRGw0NMoqR/pLLl6NkX9kpzWVhZtbXvsNoxMNRIwzjat/w6pc1LllmyArMQxAYTMwFwdDlHujrAOPqppdXnMqZlpmcZ5Us6h5Y61gMwsx0MfKHiGifDqoth6qom04ZZU6YuYnpMpu2Yrls2g3zRzwvV4Y8ustJqpX0Z83zqTOrnl3yXUda+XfTeAq+HeIp82sBklKZyrsTKBVTkRn1TMVIOW1tu6NO4K9Lsuoyy6nLLc2AmDRCftD2D8PCELg2jw01idHUVKtkm2WZJS2stwesrHZbnbW0QML4Xo3nSxLxOXYsoIaTNRiCQCBe6gnbU84p5fpIGPsZVgXGH+HVBpJ0+XOpw7KrK+Z5NjYCYN7AbjW2tuyNTlzAwBUggi4I1BB2IPMQHUEEEAQQQQHlVVKy0Z3IVVBZidgBuTCNg1G2K1HyyeCKWWSKaUfaIOruOeo94tsNfXi+c1bVS8OlkhBabUsOSCxC+J08ysOlNTLLRUQBVUBVA2AGgAgPWCCCAyHiz/Mt5/iaK2VMNvAD8UWfF0wrMqXW2ZJEx1uAQCG3sdNLmKikm5pUtyAC8mW5sLC5tew5eEWpPdInHQ6fW7O2KTiPG6eWZaT6KXPOUnOZkxHALHQZdNO/ti8msCDY/XPLmREbEeEKasWWzVgkuq2ytLYje+pBHO+sWWUHFa3DnoKMtTVCKTUBVlzlJWzrmJLr17mxG1rQCjwx8OA6aqlJ8pJu0tHbN0S6WUgZcttd78otavgNXpaeTKq6eY0oziczZAekZSLXv2RCqvRlW/ITLVZcxzU9IFSYp6nRhdzYb8ozyrwoeHqM4dVLKr1s02nJaZKmIFt0mUEDMTmudvqxxwtwb1Kzo6ukm5qV1GWba12Q3YMoyr1dz2iPlNwNXSsOq0enmBmmU5VQAzEKZuawB1tmHvis4XwacvyxXlTE+iTB11YDV5W9xAWXCXANYlUjlEZAs27JOlONZTqPVa+5A25xT4fwXXJPlZ6SeLTJepltbRxfXa3fFjwfgbSqpXD2IWb6un7p/OPDCqaokzZRWpmKM6G2ZtdRcWvYxN8Lqdqri2SyV9SSGX5+aQbEe0xG/I9sa1wLxG1HOWhqHujrLaUx9kuobIe4k2HYfHRKxjjeul182WKh2VpzKimxVR0hUDKwI0H3Qxek7ieTLCSZlPnmTJSzBOUqrIQdLdW5Gm1xF3yeGxQQq+jrin5bSAsbzZdlfv06rf7h8QYaoAiLidesiTMmv6qKWPkNvPbziVCb6TZxaRJpUPWqpyS/9oN2/KA69HGHt0L1U39rVuZhPYtzkA7tz5iHCPKnkBEVFFlUBQOwAWHwhXxzFpsqeejmXUgG2jAHYju2+MfPnz1wV9VnfBgtmt6am2CFCRxlMHrIreFwfzEWEjjGUfWVl9xHwjlTr8Fv5a/t1v0Oev8AHf8ARA4x9er/AO2nfeYpMPe1PT99PLHxP9IeuIMCQhqoOjy3Rk6N0cZw2a4GUhue/deEypt1QsvolRVRVGYgAX5tqd4+2s7jcPjtGp1L2mLoeXrflEG0eyVP1joeZ74jzKySD1Zmo7QPyOsbZDIbxyrMNRp4HWPL5UpOjofHMPyjtLkEgBiL+qyn4A3gJCYxUS/VmzV7Ou39YmyON6tdOmLDsYBvvEUcyeCNL6/rzi0wDDEcPOnkiRK9a27sdkXvMRTdhlTWzZazklUrhgbGyq3MEGxHhFRVYzJlzcs6hkZ5ZHqMRYjXlcHwjg+kJxKeXLlrLB0l5fYW2vi3fCpVYhLli81nBYm1lzbC5v1geffDXubME8YbOnifMk1CTM2e6TAVvmzbHviNxrhtPXzJby6noujliXlmS31AJNyy37eyIE5LGwNxYEGxFwQCNDtoY4i6Ta54KqVw+tkIswOkxBJmsuYKXJJUjMAdCVF7DnG2R+dKteqSNxqO4iN64dxL5RSyZ3N0Unxt1v5rxmY0sJGIV6yULsCQLDQdsJ2KY0k2bLmiSM8q/RsxJyk2uQoIW+m5vDhidL0kp07QbePL4xnaqSbAEns5x434jnzYrRFJ1EvY/D8OLJWZvG5hJqsVmzPXdiOzYe4RFizpeG57+xlHa2nw3+EWsrgwBTmclrG1hYX5b67x5tel6jNzMT8/u9GepwYuImPl9ivF9w/w/wBJaZMHU5D63/z98GAcOlznmiyjZT7R7+774bJ09JalmYKo3JIAEfZ0PQ+r9TJHHiPd8nW9b6f08c8+ZZZxnWs9XY6qigKvIDMw0HfYRXJTEjQuL9jEWiNxTjstqpnltdRubE+0xvbs13j0ouKGYFQZPV1IKlWsdiCCQR3iP0FezwZ7vkzgsOCxnG/YetCbjiLIcoGDkbkcv7ww41xf1SksWc6E8vI8r9sIlY1z/XeKy+TcQY7G3hHC1jgg5jfxjzRLm0ddFqB3xFXkzFDmBPtKjHxKi8PUyleYlNRy+UsT5h5Avrc+C2A8YzSduv8A00/CI3PBZYDOw9Z1lf8AES1ygfE+cdMdPVbTnkv6K7V8vgeSBqzk9ug+Fo4ncAUzgB87WN1ObKRpY7Cx8xDV0h5/dHzN3fCPr9FfZ8PxLe5Wq+Cs7EpMtsACNrAAa310ELWKYY9OwWYN9mGqnwPI90acCDyH5+6KDimnE2W6MLXHV7iPVPjeJ8KLcQ18e1eZ5gixqXomqs2HhT+7mTE+IYfijIKGqzDXeNR9Dkz5ioHZO+9Fj4rPQq0KFKXXNLxjoAQJT05mBQqjrZtSSBcnQ8+ZhthK4pPQ4ph8/k5mSGP8Xq/FjHPUN7k6wR5VNUktS7sFUakk2AhB4h9Jm60osP8AUYfgU/efdFRc8W8brSHo0XPNtfnZb7XtqT3fGMk4n4jnTz0kybnA0Ki4yeCHq/17bx4YhjBZizMWc7sxuT5xRVE0tMB7QQfDl8YrO3hNriTp27jkTsy8wDzXaPOnnkMpvaxvbuJsw8L6x8l0rNoAez+b+xidKwRx1iDv+d/6QVDM0lmv+uVj3RHn7/q/6/K0WE7DmUk23/VvOIE5dY0yj21gDkGJ8vD2tmIsv1joPed4dsN9EkyZKSZ0iAsM1tSLHbUd0RSvIwWbNsZaFgEQG38MNWBl0HR1KzlU2yv1wVI0AudhaHfgPAegM9HsWQyhcbfs76Q49HGq5JpO4S+OLxqWbihcepVz7d7BvvjqXSzgQTUuwHIqov4mNCmUCN6yKfIREmcPyT7NvAkf2j669VXzD47dJbxJUkTGU3DG8QsVqsqlmOwJMNk/hRT6kxh4gEfkYXcX4DqZn72Ww+rZl/reOn5qkc+XL8neePDN6SWR98az6HJX0ac31p5+CrCdiPBNTJRnZAVQFiVZTYAankY0T0X0XR4dKJGrl5n/ACY2+AEedL04jRshV9JOHGZQs6evIZZy2+wdf5bnyhqjmbLDAgi4III7Qd4yrDMa4rmVNnmvfmqDRV8B2951haqassdPdF5X8FzhXtRyxc3LISbDozqGJ7hoe8GNO4U9G8iks7gTZw1zH1VP2F/M6+EXbOiDwt6L59TZ53zMo9vrsPsry8T8YdqL0R0aNdjMmdxIA88oBMPEERpinEdDLk1Ty5SBEUaAeJiuMXXGg+mzPD/2MUsar2Se7hpQO4EaBiXClHTyemSnUzCZYW9yAzMttGNgO2EGNexJyKdSN9OQPsk7HQ6xm86jbVY3LOTSycQBkpNmsc7TXabLNpS2y5UCb30udF6ojRMDplWnlqpBVUCg9uXT8op66kQiYxlpmKN1smU6WtcjqmPvo4nMaMZjch5o9zmOdJieYbtGuJWmES7VNX4yf/HFvliswwWqqm5HW6IgX10S0XBWOjMxMd3jaALHraPloI8rQZY7tARAKXpEqj8mWQn7SpmLKUdxILeW3vhxw+jEqUktfVRVUeCgCErBx8uxR5+8ijBlyzyaYfWI8Nf5YfYIIIIIBS47wR2WXV04+kUxzLb209pD28zbxHOLvh7HUq5CTpezDUc1bmp8PiLHnFlCDi9G+FVDVchS1LNP0iUvsH/UQbD+9tiLA/QRGw/EZc+WsyUwdGFwR+tDytyiTAY/xuLVj/r2jFFeGDjv/NkdzH+YQvRa9ie4jXsRF6YeA7PqHt098ZDGwVSFqZQBckKBtzXTfT3xnJ+2WqfuU9ctpbm3svytvl5g2iB6NqtUpApP7ybyP1jaLOtpjkfMpHVfdQPq8xp8NbRU+j+hz0uYGxE2b2/W0IsdCO3WOWHs6Ze7riI5qkkajKp8ssQMSx+dRqheTOAaxzKSAAdxa5vl56X7jE7GJBSpVb5utLJ79zr5/dEStxOlqnm0/wAqmmZOYXBUskvIb9S3Mi4087Rp9WbNb00rHiI+ieOLJykZZgmKQGBYA3BFxqIlyeOT7coH+E2++8Ln+HLJTIrFllES1Y7stjYn3fGPEw3L0MWHDmxxaa/59DpJ47py5QiYrDfq5ht9kk/CIXFHFoaWtPRtnqKg5FAuCgI6zG400vbzPKM7xmZZ5i6lmsqgakm6W+6NI9HXBHyROmnC89xsdejU65R9o8/d49Hg24mYMXDWBLR0ySU1yjrH6zH1m8z8LRaQQQZEEEEARy6Aggi4OhB2PjHUEAhVmCT8MmNPolM2mY5ptNrde1pXl5+I2aMA4mkVkvPJe9vWU6Ov8Q/PaLWFbHeBEmzOnp3amqd+kl7MftrzvzPvvAJfH3+d/wBr/jEL14s+KqStlzA9XKuACOlli6Ncg3NvV25gRTy6hW2IMWEl6GNjz2kSz2dH9wjG41+bLz0RXbNItfsum/lvC3Za93FWD0EwG/q8zcc+fM9p8IqfRvLIpTcW+dm+7NpC/iVY9MtRMkPNcJZWE8Eygxvdpd+WYWIO1xD1w05allORZnQO3i2pjlXh0tyoOItKonmAhHkpilpqszJirMlygHzAgqgew2KFR5+cXfEI+kt/APwtCfS4tKkOhbKMrNdF+ce5JtlI2v2d8V62OKfDmba7R9HphMzqThyE0ADs6pNvjHNRX9YSpSmbObRUXU37+z9bRJ4f4LragNp8mku+cs4+cP8ACu/mbRpPDnCNPRLaUt2PrTG1dvE8h3DSLp8tOsnHi9FO/upODeAuhb5TVWepOoHsy/4e1u/ly7S6wQRp54ggggCCCCAIIIIAggggPhF4W8W9HdFUEkyQjH2pZyH3DQ+6GWCAzar9ELD9jVMOwTEDfFSPuidLwzGJShQ9JNUCwuGBsNNdByh7ggM2xTAcUqEEuZKpCgNwMz2v4FiDaJ9PgeLZQnyimkqBYZELEDzH5w9QQXZFHoxM1s1XVzp50uBZF/Mwx4PwlS0v7GSqn6xF2/5G5i3ggmxBBBAEEEEAQQQQH//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1" name="AutoShape 6" descr="data:image/jpeg;base64,/9j/4AAQSkZJRgABAQAAAQABAAD/2wCEAAkGBhQSERUUExQWFRUWGBgXGBgYGBgcGhocHBoYHRkdFxwcHiceGBwjGhwaHy8gJScpLCwsFx8xNzAqNScsLCkBCQoKDgwOGg8PGiwlHyQsLCwsLC8pLCwpKSwsLC8pKSksLC4pKSwpLSksLCwsNCk0KSwsLCwsKSwpLCwpLCwsLP/AABEIAJwAoAMBIgACEQEDEQH/xAAcAAACAwEBAQEAAAAAAAAAAAAABgQFBwIDAQj/xABDEAACAAQEAgYFCQYFBQAAAAABAgADBBEFEiExBkETIlFhcYEHMkKRoRQjJFJisbLB8DNDcqLR4RU0U4KSc3SzwuL/xAAaAQEBAQEBAQEAAAAAAAAAAAAAAQIDBQQG/8QAKREBAAICAQMCBAcAAAAAAAAAAAECAxEhBDFBElETgbHhBRQjMkJxwf/aAAwDAQACEQMRAD8A3GCCCAIIIIAggggCCKjHOKqakHz01VPJRq58FGvntCdW+lKdMNqWmsDs842HiFB/OA0iPl4xutx/EJgJeqKC20pQvO2+8U+I4XXTCDLqOkBvpMqQsy4JHqs4003i6G+XgvGB4lwjiKSJDy5U55jCZ0oWYWy2bqWytzXsJj4srFKelWcRWI5mshQdJooVSGtqdyRrppDSbhv0EYthXHeJy5DTnYMiOqFZyWPWDEagKbadvMQyYN6Y5L9WoltKPNkOdfEj1gPIxFaLBEXDsUlT0DyZizFPNTf39h7jEqAIIIIAggggCCCCAIIIgY3jcqkktOnNZV95PIKOZMB711eklGmTWCIouWJsB+uyEtserMSJWiBp6e9jUuOs3b0a/rxEfMOwOdibrU1wKU460mmubEcmmdtx778hoXqXKCgBQAALAAWAHIAchAYpi2CJImkXaY+uZ3N2Y3IvHcvULpyX8UTuLP8AMN5/iaICDQWPIfijUdknuJ69U7bH4NCZxvJInK2U2KWvbTR3vYw5TZZs2t/W5fatC/xPxVVU0xEkT3lplLZRbLcs1yQQbnaEog4rOIw+gszAfSbWJH7wd8S5HENTLw5Sk+apFSwuJjXt0SG2+1+XfE7EePagUFEzCRNLmfm6STLa+VwBYWsNOy146bjRGw0NMoqR/pLLl6NkX9kpzWVhZtbXvsNoxMNRIwzjat/w6pc1LllmyArMQxAYTMwFwdDlHujrAOPqppdXnMqZlpmcZ5Us6h5Y61gMwsx0MfKHiGifDqoth6qom04ZZU6YuYnpMpu2Yrls2g3zRzwvV4Y8ustJqpX0Z83zqTOrnl3yXUda+XfTeAq+HeIp82sBklKZyrsTKBVTkRn1TMVIOW1tu6NO4K9Lsuoyy6nLLc2AmDRCftD2D8PCELg2jw01idHUVKtkm2WZJS2stwesrHZbnbW0QML4Xo3nSxLxOXYsoIaTNRiCQCBe6gnbU84p5fpIGPsZVgXGH+HVBpJ0+XOpw7KrK+Z5NjYCYN7AbjW2tuyNTlzAwBUggi4I1BB2IPMQHUEEEAQQQQHlVVKy0Z3IVVBZidgBuTCNg1G2K1HyyeCKWWSKaUfaIOruOeo94tsNfXi+c1bVS8OlkhBabUsOSCxC+J08ysOlNTLLRUQBVUBVA2AGgAgPWCCCAyHiz/Mt5/iaK2VMNvAD8UWfF0wrMqXW2ZJEx1uAQCG3sdNLmKikm5pUtyAC8mW5sLC5tew5eEWpPdInHQ6fW7O2KTiPG6eWZaT6KXPOUnOZkxHALHQZdNO/ti8msCDY/XPLmREbEeEKasWWzVgkuq2ytLYje+pBHO+sWWUHFa3DnoKMtTVCKTUBVlzlJWzrmJLr17mxG1rQCjwx8OA6aqlJ8pJu0tHbN0S6WUgZcttd78otavgNXpaeTKq6eY0oziczZAekZSLXv2RCqvRlW/ITLVZcxzU9IFSYp6nRhdzYb8ozyrwoeHqM4dVLKr1s02nJaZKmIFt0mUEDMTmudvqxxwtwb1Kzo6ukm5qV1GWba12Q3YMoyr1dz2iPlNwNXSsOq0enmBmmU5VQAzEKZuawB1tmHvis4XwacvyxXlTE+iTB11YDV5W9xAWXCXANYlUjlEZAs27JOlONZTqPVa+5A25xT4fwXXJPlZ6SeLTJepltbRxfXa3fFjwfgbSqpXD2IWb6un7p/OPDCqaokzZRWpmKM6G2ZtdRcWvYxN8Lqdqri2SyV9SSGX5+aQbEe0xG/I9sa1wLxG1HOWhqHujrLaUx9kuobIe4k2HYfHRKxjjeul182WKh2VpzKimxVR0hUDKwI0H3Qxek7ieTLCSZlPnmTJSzBOUqrIQdLdW5Gm1xF3yeGxQQq+jrin5bSAsbzZdlfv06rf7h8QYaoAiLidesiTMmv6qKWPkNvPbziVCb6TZxaRJpUPWqpyS/9oN2/KA69HGHt0L1U39rVuZhPYtzkA7tz5iHCPKnkBEVFFlUBQOwAWHwhXxzFpsqeejmXUgG2jAHYju2+MfPnz1wV9VnfBgtmt6am2CFCRxlMHrIreFwfzEWEjjGUfWVl9xHwjlTr8Fv5a/t1v0Oev8AHf8ARA4x9er/AO2nfeYpMPe1PT99PLHxP9IeuIMCQhqoOjy3Rk6N0cZw2a4GUhue/deEypt1QsvolRVRVGYgAX5tqd4+2s7jcPjtGp1L2mLoeXrflEG0eyVP1joeZ74jzKySD1Zmo7QPyOsbZDIbxyrMNRp4HWPL5UpOjofHMPyjtLkEgBiL+qyn4A3gJCYxUS/VmzV7Ou39YmyON6tdOmLDsYBvvEUcyeCNL6/rzi0wDDEcPOnkiRK9a27sdkXvMRTdhlTWzZazklUrhgbGyq3MEGxHhFRVYzJlzcs6hkZ5ZHqMRYjXlcHwjg+kJxKeXLlrLB0l5fYW2vi3fCpVYhLli81nBYm1lzbC5v1geffDXubME8YbOnifMk1CTM2e6TAVvmzbHviNxrhtPXzJby6noujliXlmS31AJNyy37eyIE5LGwNxYEGxFwQCNDtoY4i6Ta54KqVw+tkIswOkxBJmsuYKXJJUjMAdCVF7DnG2R+dKteqSNxqO4iN64dxL5RSyZ3N0Unxt1v5rxmY0sJGIV6yULsCQLDQdsJ2KY0k2bLmiSM8q/RsxJyk2uQoIW+m5vDhidL0kp07QbePL4xnaqSbAEns5x434jnzYrRFJ1EvY/D8OLJWZvG5hJqsVmzPXdiOzYe4RFizpeG57+xlHa2nw3+EWsrgwBTmclrG1hYX5b67x5tel6jNzMT8/u9GepwYuImPl9ivF9w/w/wBJaZMHU5D63/z98GAcOlznmiyjZT7R7+774bJ09JalmYKo3JIAEfZ0PQ+r9TJHHiPd8nW9b6f08c8+ZZZxnWs9XY6qigKvIDMw0HfYRXJTEjQuL9jEWiNxTjstqpnltdRubE+0xvbs13j0ouKGYFQZPV1IKlWsdiCCQR3iP0FezwZ7vkzgsOCxnG/YetCbjiLIcoGDkbkcv7ww41xf1SksWc6E8vI8r9sIlY1z/XeKy+TcQY7G3hHC1jgg5jfxjzRLm0ddFqB3xFXkzFDmBPtKjHxKi8PUyleYlNRy+UsT5h5Avrc+C2A8YzSduv8A00/CI3PBZYDOw9Z1lf8AES1ygfE+cdMdPVbTnkv6K7V8vgeSBqzk9ug+Fo4ncAUzgB87WN1ObKRpY7Cx8xDV0h5/dHzN3fCPr9FfZ8PxLe5Wq+Cs7EpMtsACNrAAa310ELWKYY9OwWYN9mGqnwPI90acCDyH5+6KDimnE2W6MLXHV7iPVPjeJ8KLcQ18e1eZ5gixqXomqs2HhT+7mTE+IYfijIKGqzDXeNR9Dkz5ioHZO+9Fj4rPQq0KFKXXNLxjoAQJT05mBQqjrZtSSBcnQ8+ZhthK4pPQ4ph8/k5mSGP8Xq/FjHPUN7k6wR5VNUktS7sFUakk2AhB4h9Jm60osP8AUYfgU/efdFRc8W8brSHo0XPNtfnZb7XtqT3fGMk4n4jnTz0kybnA0Ki4yeCHq/17bx4YhjBZizMWc7sxuT5xRVE0tMB7QQfDl8YrO3hNriTp27jkTsy8wDzXaPOnnkMpvaxvbuJsw8L6x8l0rNoAez+b+xidKwRx1iDv+d/6QVDM0lmv+uVj3RHn7/q/6/K0WE7DmUk23/VvOIE5dY0yj21gDkGJ8vD2tmIsv1joPed4dsN9EkyZKSZ0iAsM1tSLHbUd0RSvIwWbNsZaFgEQG38MNWBl0HR1KzlU2yv1wVI0AudhaHfgPAegM9HsWQyhcbfs76Q49HGq5JpO4S+OLxqWbihcepVz7d7BvvjqXSzgQTUuwHIqov4mNCmUCN6yKfIREmcPyT7NvAkf2j669VXzD47dJbxJUkTGU3DG8QsVqsqlmOwJMNk/hRT6kxh4gEfkYXcX4DqZn72Ww+rZl/reOn5qkc+XL8neePDN6SWR98az6HJX0ac31p5+CrCdiPBNTJRnZAVQFiVZTYAankY0T0X0XR4dKJGrl5n/ACY2+AEedL04jRshV9JOHGZQs6evIZZy2+wdf5bnyhqjmbLDAgi4III7Qd4yrDMa4rmVNnmvfmqDRV8B2951haqassdPdF5X8FzhXtRyxc3LISbDozqGJ7hoe8GNO4U9G8iks7gTZw1zH1VP2F/M6+EXbOiDwt6L59TZ53zMo9vrsPsry8T8YdqL0R0aNdjMmdxIA88oBMPEERpinEdDLk1Ty5SBEUaAeJiuMXXGg+mzPD/2MUsar2Se7hpQO4EaBiXClHTyemSnUzCZYW9yAzMttGNgO2EGNexJyKdSN9OQPsk7HQ6xm86jbVY3LOTSycQBkpNmsc7TXabLNpS2y5UCb30udF6ojRMDplWnlqpBVUCg9uXT8op66kQiYxlpmKN1smU6WtcjqmPvo4nMaMZjch5o9zmOdJieYbtGuJWmES7VNX4yf/HFvliswwWqqm5HW6IgX10S0XBWOjMxMd3jaALHraPloI8rQZY7tARAKXpEqj8mWQn7SpmLKUdxILeW3vhxw+jEqUktfVRVUeCgCErBx8uxR5+8ijBlyzyaYfWI8Nf5YfYIIIIIBS47wR2WXV04+kUxzLb209pD28zbxHOLvh7HUq5CTpezDUc1bmp8PiLHnFlCDi9G+FVDVchS1LNP0iUvsH/UQbD+9tiLA/QRGw/EZc+WsyUwdGFwR+tDytyiTAY/xuLVj/r2jFFeGDjv/NkdzH+YQvRa9ie4jXsRF6YeA7PqHt098ZDGwVSFqZQBckKBtzXTfT3xnJ+2WqfuU9ctpbm3svytvl5g2iB6NqtUpApP7ybyP1jaLOtpjkfMpHVfdQPq8xp8NbRU+j+hz0uYGxE2b2/W0IsdCO3WOWHs6Ze7riI5qkkajKp8ssQMSx+dRqheTOAaxzKSAAdxa5vl56X7jE7GJBSpVb5utLJ79zr5/dEStxOlqnm0/wAqmmZOYXBUskvIb9S3Mi4087Rp9WbNb00rHiI+ieOLJykZZgmKQGBYA3BFxqIlyeOT7coH+E2++8Ln+HLJTIrFllES1Y7stjYn3fGPEw3L0MWHDmxxaa/59DpJ47py5QiYrDfq5ht9kk/CIXFHFoaWtPRtnqKg5FAuCgI6zG400vbzPKM7xmZZ5i6lmsqgakm6W+6NI9HXBHyROmnC89xsdejU65R9o8/d49Hg24mYMXDWBLR0ySU1yjrH6zH1m8z8LRaQQQZEEEEARy6Aggi4OhB2PjHUEAhVmCT8MmNPolM2mY5ptNrde1pXl5+I2aMA4mkVkvPJe9vWU6Ov8Q/PaLWFbHeBEmzOnp3amqd+kl7MftrzvzPvvAJfH3+d/wBr/jEL14s+KqStlzA9XKuACOlli6Ncg3NvV25gRTy6hW2IMWEl6GNjz2kSz2dH9wjG41+bLz0RXbNItfsum/lvC3Za93FWD0EwG/q8zcc+fM9p8IqfRvLIpTcW+dm+7NpC/iVY9MtRMkPNcJZWE8Eygxvdpd+WYWIO1xD1w05allORZnQO3i2pjlXh0tyoOItKonmAhHkpilpqszJirMlygHzAgqgew2KFR5+cXfEI+kt/APwtCfS4tKkOhbKMrNdF+ce5JtlI2v2d8V62OKfDmba7R9HphMzqThyE0ADs6pNvjHNRX9YSpSmbObRUXU37+z9bRJ4f4LragNp8mku+cs4+cP8ACu/mbRpPDnCNPRLaUt2PrTG1dvE8h3DSLp8tOsnHi9FO/upODeAuhb5TVWepOoHsy/4e1u/ly7S6wQRp54ggggCCCCAIIIIAggggPhF4W8W9HdFUEkyQjH2pZyH3DQ+6GWCAzar9ELD9jVMOwTEDfFSPuidLwzGJShQ9JNUCwuGBsNNdByh7ggM2xTAcUqEEuZKpCgNwMz2v4FiDaJ9PgeLZQnyimkqBYZELEDzH5w9QQXZFHoxM1s1XVzp50uBZF/Mwx4PwlS0v7GSqn6xF2/5G5i3ggmxBBBAEEEEAQQQQH//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32" name="Picture 8" descr="http://3.bp.blogspot.com/_KdPR1L5ByJA/SB4ZA3VzvFI/AAAAAAAAAOY/amqW25bnitw/s200/desenchuf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077072"/>
            <a:ext cx="1905000" cy="18669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4.bp.blogspot.com/_KdPR1L5ByJA/SB4ZYHVzvHI/AAAAAAAAAOo/rlIO6F0vKW0/s200/disipador+de+cal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4452109"/>
            <a:ext cx="19050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008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fontScale="90000"/>
          </a:bodyPr>
          <a:lstStyle/>
          <a:p>
            <a:r>
              <a:rPr lang="es-CO" dirty="0" smtClean="0">
                <a:solidFill>
                  <a:srgbClr val="FF0000"/>
                </a:solidFill>
                <a:latin typeface="Broadway" pitchFamily="82" charset="0"/>
              </a:rPr>
              <a:t>Mantenimiento preventivo</a:t>
            </a:r>
            <a:endParaRPr lang="es-CO" dirty="0">
              <a:solidFill>
                <a:srgbClr val="FF0000"/>
              </a:solidFill>
              <a:latin typeface="Broadway" pitchFamily="82" charset="0"/>
            </a:endParaRPr>
          </a:p>
        </p:txBody>
      </p:sp>
      <p:sp>
        <p:nvSpPr>
          <p:cNvPr id="4" name="3 Rectángulo"/>
          <p:cNvSpPr/>
          <p:nvPr/>
        </p:nvSpPr>
        <p:spPr>
          <a:xfrm>
            <a:off x="899592" y="1556792"/>
            <a:ext cx="7992888" cy="369332"/>
          </a:xfrm>
          <a:prstGeom prst="rect">
            <a:avLst/>
          </a:prstGeom>
        </p:spPr>
        <p:txBody>
          <a:bodyPr wrap="square">
            <a:spAutoFit/>
          </a:bodyPr>
          <a:lstStyle/>
          <a:p>
            <a:r>
              <a:rPr lang="es-CO" dirty="0">
                <a:solidFill>
                  <a:schemeClr val="bg1"/>
                </a:solidFill>
                <a:latin typeface="Cooper Std Black" pitchFamily="18" charset="0"/>
              </a:rPr>
              <a:t>- Eliminar todos los archivos del disco que no sean necesarios. </a:t>
            </a:r>
          </a:p>
        </p:txBody>
      </p:sp>
      <p:sp>
        <p:nvSpPr>
          <p:cNvPr id="5" name="4 Rectángulo"/>
          <p:cNvSpPr/>
          <p:nvPr/>
        </p:nvSpPr>
        <p:spPr>
          <a:xfrm>
            <a:off x="707562" y="2123564"/>
            <a:ext cx="7848872" cy="369332"/>
          </a:xfrm>
          <a:prstGeom prst="rect">
            <a:avLst/>
          </a:prstGeom>
        </p:spPr>
        <p:txBody>
          <a:bodyPr wrap="square">
            <a:spAutoFit/>
          </a:bodyPr>
          <a:lstStyle/>
          <a:p>
            <a:r>
              <a:rPr lang="es-CO" dirty="0"/>
              <a:t>- </a:t>
            </a:r>
            <a:r>
              <a:rPr lang="es-CO" dirty="0">
                <a:solidFill>
                  <a:schemeClr val="bg1"/>
                </a:solidFill>
                <a:latin typeface="Cooper Std Black" pitchFamily="18" charset="0"/>
              </a:rPr>
              <a:t>Desinstala cualquier aplicación que no hayas instalado.</a:t>
            </a:r>
          </a:p>
        </p:txBody>
      </p:sp>
      <p:sp>
        <p:nvSpPr>
          <p:cNvPr id="6" name="5 Rectángulo"/>
          <p:cNvSpPr/>
          <p:nvPr/>
        </p:nvSpPr>
        <p:spPr>
          <a:xfrm>
            <a:off x="234618" y="2817349"/>
            <a:ext cx="8925081" cy="646331"/>
          </a:xfrm>
          <a:prstGeom prst="rect">
            <a:avLst/>
          </a:prstGeom>
        </p:spPr>
        <p:txBody>
          <a:bodyPr wrap="square">
            <a:spAutoFit/>
          </a:bodyPr>
          <a:lstStyle/>
          <a:p>
            <a:r>
              <a:rPr lang="es-CO" dirty="0">
                <a:solidFill>
                  <a:schemeClr val="bg1"/>
                </a:solidFill>
                <a:latin typeface="Cooper Std Black" pitchFamily="18" charset="0"/>
              </a:rPr>
              <a:t>- Ejecuta un programa limpiador como el Ccleaner, para la eliminación </a:t>
            </a:r>
            <a:r>
              <a:rPr lang="es-CO" dirty="0" smtClean="0">
                <a:solidFill>
                  <a:schemeClr val="bg1"/>
                </a:solidFill>
                <a:latin typeface="Cooper Std Black" pitchFamily="18" charset="0"/>
              </a:rPr>
              <a:t>de archivos </a:t>
            </a:r>
            <a:r>
              <a:rPr lang="es-CO" dirty="0">
                <a:solidFill>
                  <a:schemeClr val="bg1"/>
                </a:solidFill>
                <a:latin typeface="Cooper Std Black" pitchFamily="18" charset="0"/>
              </a:rPr>
              <a:t>innecesarios en el sistema. </a:t>
            </a:r>
          </a:p>
        </p:txBody>
      </p:sp>
      <p:sp>
        <p:nvSpPr>
          <p:cNvPr id="7" name="6 Rectángulo"/>
          <p:cNvSpPr/>
          <p:nvPr/>
        </p:nvSpPr>
        <p:spPr>
          <a:xfrm>
            <a:off x="539552" y="3645024"/>
            <a:ext cx="7272808" cy="646331"/>
          </a:xfrm>
          <a:prstGeom prst="rect">
            <a:avLst/>
          </a:prstGeom>
        </p:spPr>
        <p:txBody>
          <a:bodyPr wrap="square">
            <a:spAutoFit/>
          </a:bodyPr>
          <a:lstStyle/>
          <a:p>
            <a:r>
              <a:rPr lang="es-CO" dirty="0">
                <a:solidFill>
                  <a:schemeClr val="bg1"/>
                </a:solidFill>
                <a:latin typeface="Cooper Std Black" pitchFamily="18" charset="0"/>
              </a:rPr>
              <a:t>- Desfragmenta periódicamente tu disco, al menos una vez cada 2 meses </a:t>
            </a:r>
            <a:r>
              <a:rPr lang="es-CO" dirty="0" smtClean="0">
                <a:solidFill>
                  <a:schemeClr val="bg1"/>
                </a:solidFill>
                <a:latin typeface="Cooper Std Black" pitchFamily="18" charset="0"/>
              </a:rPr>
              <a:t>o cada </a:t>
            </a:r>
            <a:r>
              <a:rPr lang="es-CO" dirty="0">
                <a:solidFill>
                  <a:schemeClr val="bg1"/>
                </a:solidFill>
                <a:latin typeface="Cooper Std Black" pitchFamily="18" charset="0"/>
              </a:rPr>
              <a:t>40 </a:t>
            </a:r>
            <a:r>
              <a:rPr lang="es-CO" dirty="0"/>
              <a:t>días. </a:t>
            </a:r>
          </a:p>
        </p:txBody>
      </p:sp>
      <p:sp>
        <p:nvSpPr>
          <p:cNvPr id="8" name="7 Rectángulo"/>
          <p:cNvSpPr/>
          <p:nvPr/>
        </p:nvSpPr>
        <p:spPr>
          <a:xfrm>
            <a:off x="1020835" y="4560363"/>
            <a:ext cx="6768752" cy="923330"/>
          </a:xfrm>
          <a:prstGeom prst="rect">
            <a:avLst/>
          </a:prstGeom>
        </p:spPr>
        <p:txBody>
          <a:bodyPr wrap="square">
            <a:spAutoFit/>
          </a:bodyPr>
          <a:lstStyle/>
          <a:p>
            <a:r>
              <a:rPr lang="es-CO" dirty="0">
                <a:solidFill>
                  <a:schemeClr val="bg1"/>
                </a:solidFill>
                <a:latin typeface="Cooper Std Black" pitchFamily="18" charset="0"/>
              </a:rPr>
              <a:t>- Ejecuta tu antivirus al menos una vez por semana en busca de cualquier tipo de amenaza que pueda haber en tu disco</a:t>
            </a:r>
          </a:p>
        </p:txBody>
      </p:sp>
    </p:spTree>
    <p:extLst>
      <p:ext uri="{BB962C8B-B14F-4D97-AF65-F5344CB8AC3E}">
        <p14:creationId xmlns:p14="http://schemas.microsoft.com/office/powerpoint/2010/main" val="1933467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9"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877621" y="1052736"/>
            <a:ext cx="7272808" cy="1200329"/>
          </a:xfrm>
          <a:prstGeom prst="rect">
            <a:avLst/>
          </a:prstGeom>
        </p:spPr>
        <p:txBody>
          <a:bodyPr wrap="square">
            <a:spAutoFit/>
          </a:bodyPr>
          <a:lstStyle/>
          <a:p>
            <a:r>
              <a:rPr lang="es-CO" dirty="0">
                <a:solidFill>
                  <a:schemeClr val="bg1"/>
                </a:solidFill>
                <a:latin typeface="Cooper Std Black" pitchFamily="18" charset="0"/>
              </a:rPr>
              <a:t>- Ejecuta un antispyware con igual frecuencia a</a:t>
            </a:r>
            <a:r>
              <a:rPr lang="es-CO" dirty="0" smtClean="0">
                <a:solidFill>
                  <a:schemeClr val="bg1"/>
                </a:solidFill>
                <a:latin typeface="Cooper Std Black" pitchFamily="18" charset="0"/>
              </a:rPr>
              <a:t> </a:t>
            </a:r>
            <a:r>
              <a:rPr lang="es-CO" dirty="0">
                <a:solidFill>
                  <a:schemeClr val="bg1"/>
                </a:solidFill>
                <a:latin typeface="Cooper Std Black" pitchFamily="18" charset="0"/>
              </a:rPr>
              <a:t>el antivirus, para </a:t>
            </a:r>
            <a:r>
              <a:rPr lang="es-CO" dirty="0" smtClean="0">
                <a:solidFill>
                  <a:schemeClr val="bg1"/>
                </a:solidFill>
                <a:latin typeface="Cooper Std Black" pitchFamily="18" charset="0"/>
              </a:rPr>
              <a:t>la detección </a:t>
            </a:r>
            <a:r>
              <a:rPr lang="es-CO" dirty="0">
                <a:solidFill>
                  <a:schemeClr val="bg1"/>
                </a:solidFill>
                <a:latin typeface="Cooper Std Black" pitchFamily="18" charset="0"/>
              </a:rPr>
              <a:t>de este tipo de programas </a:t>
            </a:r>
            <a:r>
              <a:rPr lang="es-CO" dirty="0" smtClean="0">
                <a:solidFill>
                  <a:schemeClr val="bg1"/>
                </a:solidFill>
                <a:latin typeface="Cooper Std Black" pitchFamily="18" charset="0"/>
              </a:rPr>
              <a:t>espías .  además tener en cuenta </a:t>
            </a:r>
            <a:r>
              <a:rPr lang="es-CO" dirty="0">
                <a:solidFill>
                  <a:schemeClr val="bg1"/>
                </a:solidFill>
                <a:latin typeface="Cooper Std Black" pitchFamily="18" charset="0"/>
              </a:rPr>
              <a:t>con un buen firewall para evitar posibles intromisiones desde la red.</a:t>
            </a:r>
          </a:p>
        </p:txBody>
      </p:sp>
      <p:pic>
        <p:nvPicPr>
          <p:cNvPr id="2052" name="Picture 4" descr="http://antispyware.com/assets/images/logo_antispywa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4907" y="3789040"/>
            <a:ext cx="1809750" cy="73342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zonagratuita.com/servicios/seguridad/graficos/firewall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756" y="3653581"/>
            <a:ext cx="3800475" cy="287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969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411760" y="404664"/>
            <a:ext cx="4709944"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s-ES" sz="5400" b="1" spc="150" dirty="0" smtClean="0">
                <a:ln w="11430"/>
                <a:solidFill>
                  <a:srgbClr val="FFFF00"/>
                </a:solidFill>
                <a:effectLst>
                  <a:outerShdw blurRad="25400" algn="tl" rotWithShape="0">
                    <a:srgbClr val="000000">
                      <a:alpha val="43000"/>
                    </a:srgbClr>
                  </a:outerShdw>
                </a:effectLst>
                <a:latin typeface="Broadway" pitchFamily="82" charset="0"/>
              </a:rPr>
              <a:t>EL BOOTEO:</a:t>
            </a:r>
            <a:endParaRPr lang="es-ES" sz="5400" b="1" cap="none" spc="150" dirty="0">
              <a:ln w="11430"/>
              <a:solidFill>
                <a:srgbClr val="FFFF00"/>
              </a:solidFill>
              <a:effectLst>
                <a:outerShdw blurRad="25400" algn="tl" rotWithShape="0">
                  <a:srgbClr val="000000">
                    <a:alpha val="43000"/>
                  </a:srgbClr>
                </a:outerShdw>
              </a:effectLst>
              <a:latin typeface="Broadway" pitchFamily="82" charset="0"/>
            </a:endParaRPr>
          </a:p>
        </p:txBody>
      </p:sp>
      <p:sp>
        <p:nvSpPr>
          <p:cNvPr id="5" name="4 Rectángulo"/>
          <p:cNvSpPr/>
          <p:nvPr/>
        </p:nvSpPr>
        <p:spPr>
          <a:xfrm>
            <a:off x="1088441" y="1667563"/>
            <a:ext cx="7200800" cy="3046988"/>
          </a:xfrm>
          <a:prstGeom prst="rect">
            <a:avLst/>
          </a:prstGeom>
        </p:spPr>
        <p:txBody>
          <a:bodyPr wrap="square">
            <a:spAutoFit/>
          </a:bodyPr>
          <a:lstStyle/>
          <a:p>
            <a:r>
              <a:rPr lang="es-CO" sz="3200" b="1" dirty="0">
                <a:solidFill>
                  <a:schemeClr val="bg1">
                    <a:lumMod val="95000"/>
                  </a:schemeClr>
                </a:solidFill>
                <a:latin typeface="Cooper Std Black" pitchFamily="18" charset="0"/>
              </a:rPr>
              <a:t>Es el proceso que inicia el sistema operativo cuando el usuario prende el computador y se encarga de la inicialización del sistema y de los dispositivos  que este posee.</a:t>
            </a:r>
            <a:endParaRPr lang="es-CO" sz="3200" dirty="0">
              <a:solidFill>
                <a:schemeClr val="bg1">
                  <a:lumMod val="95000"/>
                </a:schemeClr>
              </a:solidFill>
              <a:latin typeface="Cooper Std Black"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293096"/>
            <a:ext cx="2790388" cy="2092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1614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575556" y="836712"/>
            <a:ext cx="8229600" cy="1143000"/>
          </a:xfrm>
        </p:spPr>
        <p:txBody>
          <a:bodyPr>
            <a:normAutofit fontScale="90000"/>
          </a:bodyPr>
          <a:lstStyle/>
          <a:p>
            <a:r>
              <a:rPr lang="es-CO" dirty="0" smtClean="0">
                <a:solidFill>
                  <a:srgbClr val="FFFF00"/>
                </a:solidFill>
                <a:latin typeface="Broadway" pitchFamily="82" charset="0"/>
              </a:rPr>
              <a:t>SE PUEDE CAMBIAR EL ORDEN DEL BOOTEO Y LOS PASOS PARA CAMBIARLO SON:</a:t>
            </a:r>
            <a:endParaRPr lang="es-CO" dirty="0">
              <a:solidFill>
                <a:srgbClr val="FFFF00"/>
              </a:solidFill>
              <a:latin typeface="Broadway" pitchFamily="82" charset="0"/>
            </a:endParaRPr>
          </a:p>
        </p:txBody>
      </p:sp>
      <p:sp>
        <p:nvSpPr>
          <p:cNvPr id="4" name="3 Rectángulo"/>
          <p:cNvSpPr/>
          <p:nvPr/>
        </p:nvSpPr>
        <p:spPr>
          <a:xfrm>
            <a:off x="599639" y="2852936"/>
            <a:ext cx="7992888" cy="3416320"/>
          </a:xfrm>
          <a:prstGeom prst="rect">
            <a:avLst/>
          </a:prstGeom>
        </p:spPr>
        <p:txBody>
          <a:bodyPr wrap="square">
            <a:spAutoFit/>
          </a:bodyPr>
          <a:lstStyle/>
          <a:p>
            <a:r>
              <a:rPr lang="es-CO" sz="2400" b="1" dirty="0" smtClean="0">
                <a:solidFill>
                  <a:schemeClr val="bg1">
                    <a:lumMod val="95000"/>
                  </a:schemeClr>
                </a:solidFill>
                <a:latin typeface="Cooper Std Black" pitchFamily="18" charset="0"/>
              </a:rPr>
              <a:t>-tiene que reiniciar el computador e inmediatamente presionar  suprimir  apretarlo varias veces  hasta que aparece un mensaje  que dice  key  press  f9  BIOS setup (presionar f9 para las opciones de BIOS)</a:t>
            </a:r>
            <a:endParaRPr lang="es-CO" sz="2400" dirty="0" smtClean="0">
              <a:solidFill>
                <a:schemeClr val="bg1">
                  <a:lumMod val="95000"/>
                </a:schemeClr>
              </a:solidFill>
              <a:latin typeface="Cooper Std Black" pitchFamily="18" charset="0"/>
            </a:endParaRPr>
          </a:p>
          <a:p>
            <a:r>
              <a:rPr lang="es-CO" sz="2400" b="1" dirty="0" smtClean="0">
                <a:solidFill>
                  <a:schemeClr val="bg1">
                    <a:lumMod val="95000"/>
                  </a:schemeClr>
                </a:solidFill>
                <a:latin typeface="Cooper Std Black" pitchFamily="18" charset="0"/>
              </a:rPr>
              <a:t>- una vez dentro de la BIOS  busca la opción  “advanced  option”  opciones avanzadas </a:t>
            </a:r>
            <a:endParaRPr lang="es-CO" sz="2400" dirty="0" smtClean="0">
              <a:solidFill>
                <a:schemeClr val="bg1">
                  <a:lumMod val="95000"/>
                </a:schemeClr>
              </a:solidFill>
              <a:latin typeface="Cooper Std Black" pitchFamily="18" charset="0"/>
            </a:endParaRPr>
          </a:p>
          <a:p>
            <a:r>
              <a:rPr lang="es-CO" sz="2400" b="1" dirty="0" smtClean="0">
                <a:solidFill>
                  <a:schemeClr val="bg1">
                    <a:lumMod val="95000"/>
                  </a:schemeClr>
                </a:solidFill>
                <a:latin typeface="Cooper Std Black" pitchFamily="18" charset="0"/>
              </a:rPr>
              <a:t>- una vez ahí tienes que hacer que tu cd o disket se lea primero y ya.</a:t>
            </a:r>
            <a:endParaRPr lang="es-CO" sz="2400" dirty="0">
              <a:solidFill>
                <a:schemeClr val="bg1">
                  <a:lumMod val="95000"/>
                </a:schemeClr>
              </a:solidFill>
              <a:latin typeface="Cooper Std Black" pitchFamily="18" charset="0"/>
            </a:endParaRPr>
          </a:p>
        </p:txBody>
      </p:sp>
    </p:spTree>
    <p:extLst>
      <p:ext uri="{BB962C8B-B14F-4D97-AF65-F5344CB8AC3E}">
        <p14:creationId xmlns:p14="http://schemas.microsoft.com/office/powerpoint/2010/main" val="18226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4.bp.blogspot.com/_D67QjBUDiqU/Sfq9XVzO6GI/AAAAAAAABCA/Sp3TmSU4HKE/s400/Colores+redon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CO" dirty="0" smtClean="0">
                <a:solidFill>
                  <a:srgbClr val="FFFF00"/>
                </a:solidFill>
                <a:latin typeface="Broadway" pitchFamily="82" charset="0"/>
              </a:rPr>
              <a:t>Pasos para armar un pc</a:t>
            </a:r>
            <a:endParaRPr lang="es-CO" dirty="0">
              <a:solidFill>
                <a:srgbClr val="FFFF00"/>
              </a:solidFill>
              <a:latin typeface="Broadway" pitchFamily="82" charset="0"/>
            </a:endParaRPr>
          </a:p>
        </p:txBody>
      </p:sp>
      <p:sp>
        <p:nvSpPr>
          <p:cNvPr id="4" name="3 Rectángulo"/>
          <p:cNvSpPr/>
          <p:nvPr/>
        </p:nvSpPr>
        <p:spPr>
          <a:xfrm>
            <a:off x="139440" y="1449650"/>
            <a:ext cx="3871444" cy="646331"/>
          </a:xfrm>
          <a:prstGeom prst="rect">
            <a:avLst/>
          </a:prstGeom>
          <a:noFill/>
        </p:spPr>
        <p:txBody>
          <a:bodyPr wrap="none" lIns="91440" tIns="45720" rIns="91440" bIns="45720">
            <a:spAutoFit/>
          </a:bodyPr>
          <a:lstStyle/>
          <a:p>
            <a:pPr algn="ctr"/>
            <a:r>
              <a:rPr lang="es-CO" sz="3600"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Broadway" pitchFamily="82" charset="0"/>
              </a:rPr>
              <a:t>Herramientas:</a:t>
            </a:r>
            <a:endParaRPr lang="es-CO" sz="3600" b="0" cap="none" spc="0"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5" name="4 Rectángulo"/>
          <p:cNvSpPr/>
          <p:nvPr/>
        </p:nvSpPr>
        <p:spPr>
          <a:xfrm>
            <a:off x="611560" y="2492896"/>
            <a:ext cx="7596336" cy="3970318"/>
          </a:xfrm>
          <a:prstGeom prst="rect">
            <a:avLst/>
          </a:prstGeom>
        </p:spPr>
        <p:txBody>
          <a:bodyPr wrap="square">
            <a:spAutoFit/>
          </a:bodyPr>
          <a:lstStyle/>
          <a:p>
            <a:pPr fontAlgn="base"/>
            <a:r>
              <a:rPr lang="es-CO" sz="2800" dirty="0">
                <a:solidFill>
                  <a:schemeClr val="bg1"/>
                </a:solidFill>
                <a:latin typeface="Cooper Std Black" pitchFamily="18" charset="0"/>
              </a:rPr>
              <a:t>- Alicate</a:t>
            </a:r>
            <a:br>
              <a:rPr lang="es-CO" sz="2800" dirty="0">
                <a:solidFill>
                  <a:schemeClr val="bg1"/>
                </a:solidFill>
                <a:latin typeface="Cooper Std Black" pitchFamily="18" charset="0"/>
              </a:rPr>
            </a:br>
            <a:r>
              <a:rPr lang="es-CO" sz="2800" dirty="0">
                <a:solidFill>
                  <a:schemeClr val="bg1"/>
                </a:solidFill>
                <a:latin typeface="Cooper Std Black" pitchFamily="18" charset="0"/>
              </a:rPr>
              <a:t>- Atornillador y Desatornillador.</a:t>
            </a:r>
          </a:p>
          <a:p>
            <a:pPr fontAlgn="base"/>
            <a:r>
              <a:rPr lang="es-CO" sz="2800" dirty="0">
                <a:solidFill>
                  <a:schemeClr val="bg1"/>
                </a:solidFill>
                <a:latin typeface="Cooper Std Black" pitchFamily="18" charset="0"/>
              </a:rPr>
              <a:t>Si no se tiene un desatornillador a mano, el lector puede optar a usar el atornillador poniendo cuidado en girarlo en sentido contrario.</a:t>
            </a:r>
          </a:p>
          <a:p>
            <a:pPr fontAlgn="base"/>
            <a:r>
              <a:rPr lang="es-CO" sz="2800" dirty="0">
                <a:solidFill>
                  <a:schemeClr val="bg1"/>
                </a:solidFill>
                <a:latin typeface="Cooper Std Black" pitchFamily="18" charset="0"/>
              </a:rPr>
              <a:t>Comenzamos.. primero sacamos las tapas laterales y lo dejamos mas menos así:</a:t>
            </a:r>
          </a:p>
        </p:txBody>
      </p:sp>
    </p:spTree>
    <p:extLst>
      <p:ext uri="{BB962C8B-B14F-4D97-AF65-F5344CB8AC3E}">
        <p14:creationId xmlns:p14="http://schemas.microsoft.com/office/powerpoint/2010/main" val="1034692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1205</Words>
  <Application>Microsoft Office PowerPoint</Application>
  <PresentationFormat>Presentación en pantalla (4:3)</PresentationFormat>
  <Paragraphs>69</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Tema de Office</vt:lpstr>
      <vt:lpstr>Presentación de PowerPoint</vt:lpstr>
      <vt:lpstr> normas de seguridad para la manipulación de dispositivos de Hardware</vt:lpstr>
      <vt:lpstr>Presentación de PowerPoint</vt:lpstr>
      <vt:lpstr>Presentación de PowerPoint</vt:lpstr>
      <vt:lpstr>Mantenimiento preventivo</vt:lpstr>
      <vt:lpstr>Presentación de PowerPoint</vt:lpstr>
      <vt:lpstr>Presentación de PowerPoint</vt:lpstr>
      <vt:lpstr>SE PUEDE CAMBIAR EL ORDEN DEL BOOTEO Y LOS PASOS PARA CAMBIARLO SON:</vt:lpstr>
      <vt:lpstr>Pasos para armar un pc</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I.E GABRIEL GARCIA MARQUEZ</dc:creator>
  <cp:lastModifiedBy>natalia y veronica</cp:lastModifiedBy>
  <cp:revision>24</cp:revision>
  <dcterms:created xsi:type="dcterms:W3CDTF">2012-03-08T18:12:43Z</dcterms:created>
  <dcterms:modified xsi:type="dcterms:W3CDTF">2012-03-11T20:02:04Z</dcterms:modified>
</cp:coreProperties>
</file>